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15119350" cy="10691813"/>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70" d="100"/>
          <a:sy n="70" d="100"/>
        </p:scale>
        <p:origin x="446" y="-10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ja-JP" altLang="en-US"/>
              <a:t>マスター タイトルの書式設定</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3452B3C-46E5-4EBC-AD4A-0849E29B66E8}" type="datetimeFigureOut">
              <a:rPr kumimoji="1" lang="ja-JP" altLang="en-US" smtClean="0"/>
              <a:t>2022/6/21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76B88BF-305B-47E4-BE86-ECD1EFC9DA10}" type="slidenum">
              <a:rPr kumimoji="1" lang="ja-JP" altLang="en-US" smtClean="0"/>
              <a:t>‹#›</a:t>
            </a:fld>
            <a:endParaRPr kumimoji="1" lang="ja-JP" altLang="en-US"/>
          </a:p>
        </p:txBody>
      </p:sp>
    </p:spTree>
    <p:extLst>
      <p:ext uri="{BB962C8B-B14F-4D97-AF65-F5344CB8AC3E}">
        <p14:creationId xmlns:p14="http://schemas.microsoft.com/office/powerpoint/2010/main" val="6775961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3452B3C-46E5-4EBC-AD4A-0849E29B66E8}" type="datetimeFigureOut">
              <a:rPr kumimoji="1" lang="ja-JP" altLang="en-US" smtClean="0"/>
              <a:t>2022/6/21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76B88BF-305B-47E4-BE86-ECD1EFC9DA10}" type="slidenum">
              <a:rPr kumimoji="1" lang="ja-JP" altLang="en-US" smtClean="0"/>
              <a:t>‹#›</a:t>
            </a:fld>
            <a:endParaRPr kumimoji="1" lang="ja-JP" altLang="en-US"/>
          </a:p>
        </p:txBody>
      </p:sp>
    </p:spTree>
    <p:extLst>
      <p:ext uri="{BB962C8B-B14F-4D97-AF65-F5344CB8AC3E}">
        <p14:creationId xmlns:p14="http://schemas.microsoft.com/office/powerpoint/2010/main" val="22946169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3452B3C-46E5-4EBC-AD4A-0849E29B66E8}" type="datetimeFigureOut">
              <a:rPr kumimoji="1" lang="ja-JP" altLang="en-US" smtClean="0"/>
              <a:t>2022/6/21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76B88BF-305B-47E4-BE86-ECD1EFC9DA10}" type="slidenum">
              <a:rPr kumimoji="1" lang="ja-JP" altLang="en-US" smtClean="0"/>
              <a:t>‹#›</a:t>
            </a:fld>
            <a:endParaRPr kumimoji="1" lang="ja-JP" altLang="en-US"/>
          </a:p>
        </p:txBody>
      </p:sp>
    </p:spTree>
    <p:extLst>
      <p:ext uri="{BB962C8B-B14F-4D97-AF65-F5344CB8AC3E}">
        <p14:creationId xmlns:p14="http://schemas.microsoft.com/office/powerpoint/2010/main" val="2208729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3452B3C-46E5-4EBC-AD4A-0849E29B66E8}" type="datetimeFigureOut">
              <a:rPr kumimoji="1" lang="ja-JP" altLang="en-US" smtClean="0"/>
              <a:t>2022/6/21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76B88BF-305B-47E4-BE86-ECD1EFC9DA10}" type="slidenum">
              <a:rPr kumimoji="1" lang="ja-JP" altLang="en-US" smtClean="0"/>
              <a:t>‹#›</a:t>
            </a:fld>
            <a:endParaRPr kumimoji="1" lang="ja-JP" altLang="en-US"/>
          </a:p>
        </p:txBody>
      </p:sp>
    </p:spTree>
    <p:extLst>
      <p:ext uri="{BB962C8B-B14F-4D97-AF65-F5344CB8AC3E}">
        <p14:creationId xmlns:p14="http://schemas.microsoft.com/office/powerpoint/2010/main" val="19922472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3452B3C-46E5-4EBC-AD4A-0849E29B66E8}" type="datetimeFigureOut">
              <a:rPr kumimoji="1" lang="ja-JP" altLang="en-US" smtClean="0"/>
              <a:t>2022/6/21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76B88BF-305B-47E4-BE86-ECD1EFC9DA10}" type="slidenum">
              <a:rPr kumimoji="1" lang="ja-JP" altLang="en-US" smtClean="0"/>
              <a:t>‹#›</a:t>
            </a:fld>
            <a:endParaRPr kumimoji="1" lang="ja-JP" altLang="en-US"/>
          </a:p>
        </p:txBody>
      </p:sp>
    </p:spTree>
    <p:extLst>
      <p:ext uri="{BB962C8B-B14F-4D97-AF65-F5344CB8AC3E}">
        <p14:creationId xmlns:p14="http://schemas.microsoft.com/office/powerpoint/2010/main" val="9504375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3452B3C-46E5-4EBC-AD4A-0849E29B66E8}" type="datetimeFigureOut">
              <a:rPr kumimoji="1" lang="ja-JP" altLang="en-US" smtClean="0"/>
              <a:t>2022/6/21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76B88BF-305B-47E4-BE86-ECD1EFC9DA10}" type="slidenum">
              <a:rPr kumimoji="1" lang="ja-JP" altLang="en-US" smtClean="0"/>
              <a:t>‹#›</a:t>
            </a:fld>
            <a:endParaRPr kumimoji="1" lang="ja-JP" altLang="en-US"/>
          </a:p>
        </p:txBody>
      </p:sp>
    </p:spTree>
    <p:extLst>
      <p:ext uri="{BB962C8B-B14F-4D97-AF65-F5344CB8AC3E}">
        <p14:creationId xmlns:p14="http://schemas.microsoft.com/office/powerpoint/2010/main" val="2380547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ja-JP" altLang="en-US"/>
              <a:t>マスター テキストの書式設定</a:t>
            </a:r>
          </a:p>
        </p:txBody>
      </p:sp>
      <p:sp>
        <p:nvSpPr>
          <p:cNvPr id="4" name="Content Placeholder 3"/>
          <p:cNvSpPr>
            <a:spLocks noGrp="1"/>
          </p:cNvSpPr>
          <p:nvPr>
            <p:ph sz="half" idx="2"/>
          </p:nvPr>
        </p:nvSpPr>
        <p:spPr>
          <a:xfrm>
            <a:off x="1041426" y="3905482"/>
            <a:ext cx="6396193"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ja-JP" altLang="en-US"/>
              <a:t>マスター テキストの書式設定</a:t>
            </a:r>
          </a:p>
        </p:txBody>
      </p:sp>
      <p:sp>
        <p:nvSpPr>
          <p:cNvPr id="6" name="Content Placeholder 5"/>
          <p:cNvSpPr>
            <a:spLocks noGrp="1"/>
          </p:cNvSpPr>
          <p:nvPr>
            <p:ph sz="quarter" idx="4"/>
          </p:nvPr>
        </p:nvSpPr>
        <p:spPr>
          <a:xfrm>
            <a:off x="7654172" y="3905482"/>
            <a:ext cx="6427693"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3452B3C-46E5-4EBC-AD4A-0849E29B66E8}" type="datetimeFigureOut">
              <a:rPr kumimoji="1" lang="ja-JP" altLang="en-US" smtClean="0"/>
              <a:t>2022/6/21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76B88BF-305B-47E4-BE86-ECD1EFC9DA10}" type="slidenum">
              <a:rPr kumimoji="1" lang="ja-JP" altLang="en-US" smtClean="0"/>
              <a:t>‹#›</a:t>
            </a:fld>
            <a:endParaRPr kumimoji="1" lang="ja-JP" altLang="en-US"/>
          </a:p>
        </p:txBody>
      </p:sp>
    </p:spTree>
    <p:extLst>
      <p:ext uri="{BB962C8B-B14F-4D97-AF65-F5344CB8AC3E}">
        <p14:creationId xmlns:p14="http://schemas.microsoft.com/office/powerpoint/2010/main" val="4058390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3452B3C-46E5-4EBC-AD4A-0849E29B66E8}" type="datetimeFigureOut">
              <a:rPr kumimoji="1" lang="ja-JP" altLang="en-US" smtClean="0"/>
              <a:t>2022/6/21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76B88BF-305B-47E4-BE86-ECD1EFC9DA10}" type="slidenum">
              <a:rPr kumimoji="1" lang="ja-JP" altLang="en-US" smtClean="0"/>
              <a:t>‹#›</a:t>
            </a:fld>
            <a:endParaRPr kumimoji="1" lang="ja-JP" altLang="en-US"/>
          </a:p>
        </p:txBody>
      </p:sp>
    </p:spTree>
    <p:extLst>
      <p:ext uri="{BB962C8B-B14F-4D97-AF65-F5344CB8AC3E}">
        <p14:creationId xmlns:p14="http://schemas.microsoft.com/office/powerpoint/2010/main" val="41559503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452B3C-46E5-4EBC-AD4A-0849E29B66E8}" type="datetimeFigureOut">
              <a:rPr kumimoji="1" lang="ja-JP" altLang="en-US" smtClean="0"/>
              <a:t>2022/6/21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76B88BF-305B-47E4-BE86-ECD1EFC9DA10}" type="slidenum">
              <a:rPr kumimoji="1" lang="ja-JP" altLang="en-US" smtClean="0"/>
              <a:t>‹#›</a:t>
            </a:fld>
            <a:endParaRPr kumimoji="1" lang="ja-JP" altLang="en-US"/>
          </a:p>
        </p:txBody>
      </p:sp>
    </p:spTree>
    <p:extLst>
      <p:ext uri="{BB962C8B-B14F-4D97-AF65-F5344CB8AC3E}">
        <p14:creationId xmlns:p14="http://schemas.microsoft.com/office/powerpoint/2010/main" val="3011715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ja-JP" altLang="en-US"/>
              <a:t>マスター タイトルの書式設定</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3452B3C-46E5-4EBC-AD4A-0849E29B66E8}" type="datetimeFigureOut">
              <a:rPr kumimoji="1" lang="ja-JP" altLang="en-US" smtClean="0"/>
              <a:t>2022/6/21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76B88BF-305B-47E4-BE86-ECD1EFC9DA10}" type="slidenum">
              <a:rPr kumimoji="1" lang="ja-JP" altLang="en-US" smtClean="0"/>
              <a:t>‹#›</a:t>
            </a:fld>
            <a:endParaRPr kumimoji="1" lang="ja-JP" altLang="en-US"/>
          </a:p>
        </p:txBody>
      </p:sp>
    </p:spTree>
    <p:extLst>
      <p:ext uri="{BB962C8B-B14F-4D97-AF65-F5344CB8AC3E}">
        <p14:creationId xmlns:p14="http://schemas.microsoft.com/office/powerpoint/2010/main" val="2485897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3452B3C-46E5-4EBC-AD4A-0849E29B66E8}" type="datetimeFigureOut">
              <a:rPr kumimoji="1" lang="ja-JP" altLang="en-US" smtClean="0"/>
              <a:t>2022/6/21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76B88BF-305B-47E4-BE86-ECD1EFC9DA10}" type="slidenum">
              <a:rPr kumimoji="1" lang="ja-JP" altLang="en-US" smtClean="0"/>
              <a:t>‹#›</a:t>
            </a:fld>
            <a:endParaRPr kumimoji="1" lang="ja-JP" altLang="en-US"/>
          </a:p>
        </p:txBody>
      </p:sp>
    </p:spTree>
    <p:extLst>
      <p:ext uri="{BB962C8B-B14F-4D97-AF65-F5344CB8AC3E}">
        <p14:creationId xmlns:p14="http://schemas.microsoft.com/office/powerpoint/2010/main" val="55346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43452B3C-46E5-4EBC-AD4A-0849E29B66E8}" type="datetimeFigureOut">
              <a:rPr kumimoji="1" lang="ja-JP" altLang="en-US" smtClean="0"/>
              <a:t>2022/6/21</a:t>
            </a:fld>
            <a:endParaRPr kumimoji="1" lang="ja-JP" altLang="en-US"/>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276B88BF-305B-47E4-BE86-ECD1EFC9DA10}" type="slidenum">
              <a:rPr kumimoji="1" lang="ja-JP" altLang="en-US" smtClean="0"/>
              <a:t>‹#›</a:t>
            </a:fld>
            <a:endParaRPr kumimoji="1" lang="ja-JP" altLang="en-US"/>
          </a:p>
        </p:txBody>
      </p:sp>
    </p:spTree>
    <p:extLst>
      <p:ext uri="{BB962C8B-B14F-4D97-AF65-F5344CB8AC3E}">
        <p14:creationId xmlns:p14="http://schemas.microsoft.com/office/powerpoint/2010/main" val="117145052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425550" rtl="0" eaLnBrk="1" latinLnBrk="0" hangingPunct="1">
        <a:lnSpc>
          <a:spcPct val="90000"/>
        </a:lnSpc>
        <a:spcBef>
          <a:spcPct val="0"/>
        </a:spcBef>
        <a:buNone/>
        <a:defRPr kumimoji="1"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kumimoji="1"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kumimoji="1"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kumimoji="1"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9pPr>
    </p:bodyStyle>
    <p:otherStyle>
      <a:defPPr>
        <a:defRPr lang="en-US"/>
      </a:defPPr>
      <a:lvl1pPr marL="0" algn="l" defTabSz="1425550" rtl="0" eaLnBrk="1" latinLnBrk="0" hangingPunct="1">
        <a:defRPr kumimoji="1" sz="2806" kern="1200">
          <a:solidFill>
            <a:schemeClr val="tx1"/>
          </a:solidFill>
          <a:latin typeface="+mn-lt"/>
          <a:ea typeface="+mn-ea"/>
          <a:cs typeface="+mn-cs"/>
        </a:defRPr>
      </a:lvl1pPr>
      <a:lvl2pPr marL="712775" algn="l" defTabSz="1425550" rtl="0" eaLnBrk="1" latinLnBrk="0" hangingPunct="1">
        <a:defRPr kumimoji="1" sz="2806" kern="1200">
          <a:solidFill>
            <a:schemeClr val="tx1"/>
          </a:solidFill>
          <a:latin typeface="+mn-lt"/>
          <a:ea typeface="+mn-ea"/>
          <a:cs typeface="+mn-cs"/>
        </a:defRPr>
      </a:lvl2pPr>
      <a:lvl3pPr marL="1425550" algn="l" defTabSz="1425550" rtl="0" eaLnBrk="1" latinLnBrk="0" hangingPunct="1">
        <a:defRPr kumimoji="1" sz="2806" kern="1200">
          <a:solidFill>
            <a:schemeClr val="tx1"/>
          </a:solidFill>
          <a:latin typeface="+mn-lt"/>
          <a:ea typeface="+mn-ea"/>
          <a:cs typeface="+mn-cs"/>
        </a:defRPr>
      </a:lvl3pPr>
      <a:lvl4pPr marL="2138324" algn="l" defTabSz="1425550" rtl="0" eaLnBrk="1" latinLnBrk="0" hangingPunct="1">
        <a:defRPr kumimoji="1" sz="2806" kern="1200">
          <a:solidFill>
            <a:schemeClr val="tx1"/>
          </a:solidFill>
          <a:latin typeface="+mn-lt"/>
          <a:ea typeface="+mn-ea"/>
          <a:cs typeface="+mn-cs"/>
        </a:defRPr>
      </a:lvl4pPr>
      <a:lvl5pPr marL="2851099" algn="l" defTabSz="1425550" rtl="0" eaLnBrk="1" latinLnBrk="0" hangingPunct="1">
        <a:defRPr kumimoji="1" sz="2806" kern="1200">
          <a:solidFill>
            <a:schemeClr val="tx1"/>
          </a:solidFill>
          <a:latin typeface="+mn-lt"/>
          <a:ea typeface="+mn-ea"/>
          <a:cs typeface="+mn-cs"/>
        </a:defRPr>
      </a:lvl5pPr>
      <a:lvl6pPr marL="3563874" algn="l" defTabSz="1425550" rtl="0" eaLnBrk="1" latinLnBrk="0" hangingPunct="1">
        <a:defRPr kumimoji="1" sz="2806" kern="1200">
          <a:solidFill>
            <a:schemeClr val="tx1"/>
          </a:solidFill>
          <a:latin typeface="+mn-lt"/>
          <a:ea typeface="+mn-ea"/>
          <a:cs typeface="+mn-cs"/>
        </a:defRPr>
      </a:lvl6pPr>
      <a:lvl7pPr marL="4276649" algn="l" defTabSz="1425550" rtl="0" eaLnBrk="1" latinLnBrk="0" hangingPunct="1">
        <a:defRPr kumimoji="1" sz="2806" kern="1200">
          <a:solidFill>
            <a:schemeClr val="tx1"/>
          </a:solidFill>
          <a:latin typeface="+mn-lt"/>
          <a:ea typeface="+mn-ea"/>
          <a:cs typeface="+mn-cs"/>
        </a:defRPr>
      </a:lvl7pPr>
      <a:lvl8pPr marL="4989424" algn="l" defTabSz="1425550" rtl="0" eaLnBrk="1" latinLnBrk="0" hangingPunct="1">
        <a:defRPr kumimoji="1" sz="2806" kern="1200">
          <a:solidFill>
            <a:schemeClr val="tx1"/>
          </a:solidFill>
          <a:latin typeface="+mn-lt"/>
          <a:ea typeface="+mn-ea"/>
          <a:cs typeface="+mn-cs"/>
        </a:defRPr>
      </a:lvl8pPr>
      <a:lvl9pPr marL="5702198" algn="l" defTabSz="1425550" rtl="0" eaLnBrk="1" latinLnBrk="0" hangingPunct="1">
        <a:defRPr kumimoji="1"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toyomurak@asomuse.jp"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539670CC-0EE4-6F20-0351-48EBFDA3845B}"/>
              </a:ext>
            </a:extLst>
          </p:cNvPr>
          <p:cNvSpPr txBox="1"/>
          <p:nvPr/>
        </p:nvSpPr>
        <p:spPr>
          <a:xfrm>
            <a:off x="8156118" y="3945017"/>
            <a:ext cx="5995308" cy="1139927"/>
          </a:xfrm>
          <a:prstGeom prst="rect">
            <a:avLst/>
          </a:prstGeom>
          <a:noFill/>
        </p:spPr>
        <p:txBody>
          <a:bodyPr wrap="square" rtlCol="0">
            <a:spAutoFit/>
          </a:bodyPr>
          <a:lstStyle/>
          <a:p>
            <a:r>
              <a:rPr kumimoji="1" lang="ja-JP" altLang="en-US" sz="1600" dirty="0"/>
              <a:t>お申し込み方法</a:t>
            </a:r>
            <a:endParaRPr kumimoji="1" lang="en-US" altLang="ja-JP" sz="1600" dirty="0"/>
          </a:p>
          <a:p>
            <a:pPr>
              <a:lnSpc>
                <a:spcPct val="150000"/>
              </a:lnSpc>
            </a:pPr>
            <a:r>
              <a:rPr kumimoji="1" lang="ja-JP" altLang="en-US" sz="1200" dirty="0"/>
              <a:t>　</a:t>
            </a:r>
            <a:r>
              <a:rPr kumimoji="1" lang="ja-JP" altLang="en-US" sz="1200" dirty="0">
                <a:solidFill>
                  <a:srgbClr val="FF0000"/>
                </a:solidFill>
              </a:rPr>
              <a:t>下記に必要事項をご記入の上、履歴書等を添えて</a:t>
            </a:r>
            <a:r>
              <a:rPr kumimoji="1" lang="en-US" altLang="ja-JP" sz="1200" dirty="0">
                <a:solidFill>
                  <a:srgbClr val="FF0000"/>
                </a:solidFill>
              </a:rPr>
              <a:t>e-mail</a:t>
            </a:r>
            <a:r>
              <a:rPr kumimoji="1" lang="ja-JP" altLang="en-US" sz="1200" dirty="0">
                <a:solidFill>
                  <a:srgbClr val="FF0000"/>
                </a:solidFill>
              </a:rPr>
              <a:t>にてお送り下さい。</a:t>
            </a:r>
            <a:endParaRPr kumimoji="1" lang="en-US" altLang="ja-JP" sz="1200" dirty="0">
              <a:solidFill>
                <a:srgbClr val="FF0000"/>
              </a:solidFill>
            </a:endParaRPr>
          </a:p>
          <a:p>
            <a:pPr>
              <a:lnSpc>
                <a:spcPct val="150000"/>
              </a:lnSpc>
            </a:pPr>
            <a:r>
              <a:rPr kumimoji="1" lang="ja-JP" altLang="en-US" sz="1200" dirty="0"/>
              <a:t>　締切り：令和</a:t>
            </a:r>
            <a:r>
              <a:rPr kumimoji="1" lang="en-US" altLang="ja-JP" sz="1200" dirty="0"/>
              <a:t>4</a:t>
            </a:r>
            <a:r>
              <a:rPr kumimoji="1" lang="ja-JP" altLang="en-US" sz="1200" dirty="0"/>
              <a:t>年</a:t>
            </a:r>
            <a:r>
              <a:rPr kumimoji="1" lang="en-US" altLang="ja-JP" sz="1200" dirty="0"/>
              <a:t>7</a:t>
            </a:r>
            <a:r>
              <a:rPr kumimoji="1" lang="ja-JP" altLang="en-US" sz="1200" dirty="0"/>
              <a:t>月</a:t>
            </a:r>
            <a:r>
              <a:rPr kumimoji="1" lang="en-US" altLang="ja-JP" sz="1200" dirty="0"/>
              <a:t>24</a:t>
            </a:r>
            <a:r>
              <a:rPr kumimoji="1" lang="ja-JP" altLang="en-US" sz="1200" dirty="0"/>
              <a:t>日</a:t>
            </a:r>
            <a:r>
              <a:rPr kumimoji="1" lang="en-US" altLang="ja-JP" sz="1200" dirty="0"/>
              <a:t>(</a:t>
            </a:r>
            <a:r>
              <a:rPr kumimoji="1" lang="ja-JP" altLang="en-US" sz="1200" dirty="0"/>
              <a:t>日</a:t>
            </a:r>
            <a:r>
              <a:rPr kumimoji="1" lang="en-US" altLang="ja-JP" sz="1200" dirty="0"/>
              <a:t>)</a:t>
            </a:r>
          </a:p>
          <a:p>
            <a:pPr>
              <a:lnSpc>
                <a:spcPct val="150000"/>
              </a:lnSpc>
            </a:pPr>
            <a:r>
              <a:rPr kumimoji="1" lang="ja-JP" altLang="en-US" sz="1200" dirty="0"/>
              <a:t>　</a:t>
            </a:r>
            <a:r>
              <a:rPr kumimoji="1" lang="en-US" altLang="ja-JP" sz="1200" dirty="0"/>
              <a:t>※</a:t>
            </a:r>
            <a:r>
              <a:rPr kumimoji="1" lang="ja-JP" altLang="en-US" sz="1200" dirty="0"/>
              <a:t>定員に達次第締め切らせていただきます。お早めにお申し込みください。</a:t>
            </a:r>
            <a:endParaRPr kumimoji="1" lang="en-US" altLang="ja-JP" sz="1200" dirty="0"/>
          </a:p>
        </p:txBody>
      </p:sp>
      <p:graphicFrame>
        <p:nvGraphicFramePr>
          <p:cNvPr id="5" name="表 6">
            <a:extLst>
              <a:ext uri="{FF2B5EF4-FFF2-40B4-BE49-F238E27FC236}">
                <a16:creationId xmlns:a16="http://schemas.microsoft.com/office/drawing/2014/main" id="{2068A030-ADCE-8D74-0E2D-FB36D9068835}"/>
              </a:ext>
            </a:extLst>
          </p:cNvPr>
          <p:cNvGraphicFramePr>
            <a:graphicFrameLocks noGrp="1"/>
          </p:cNvGraphicFramePr>
          <p:nvPr>
            <p:extLst>
              <p:ext uri="{D42A27DB-BD31-4B8C-83A1-F6EECF244321}">
                <p14:modId xmlns:p14="http://schemas.microsoft.com/office/powerpoint/2010/main" val="2739068507"/>
              </p:ext>
            </p:extLst>
          </p:nvPr>
        </p:nvGraphicFramePr>
        <p:xfrm>
          <a:off x="8330291" y="5108066"/>
          <a:ext cx="6284686" cy="4021965"/>
        </p:xfrm>
        <a:graphic>
          <a:graphicData uri="http://schemas.openxmlformats.org/drawingml/2006/table">
            <a:tbl>
              <a:tblPr firstRow="1" bandRow="1">
                <a:tableStyleId>{5940675A-B579-460E-94D1-54222C63F5DA}</a:tableStyleId>
              </a:tblPr>
              <a:tblGrid>
                <a:gridCol w="1630139">
                  <a:extLst>
                    <a:ext uri="{9D8B030D-6E8A-4147-A177-3AD203B41FA5}">
                      <a16:colId xmlns:a16="http://schemas.microsoft.com/office/drawing/2014/main" val="398539833"/>
                    </a:ext>
                  </a:extLst>
                </a:gridCol>
                <a:gridCol w="4654547">
                  <a:extLst>
                    <a:ext uri="{9D8B030D-6E8A-4147-A177-3AD203B41FA5}">
                      <a16:colId xmlns:a16="http://schemas.microsoft.com/office/drawing/2014/main" val="2637516089"/>
                    </a:ext>
                  </a:extLst>
                </a:gridCol>
              </a:tblGrid>
              <a:tr h="446885">
                <a:tc>
                  <a:txBody>
                    <a:bodyPr/>
                    <a:lstStyle/>
                    <a:p>
                      <a:r>
                        <a:rPr kumimoji="1" lang="ja-JP" altLang="en-US" sz="1200" dirty="0"/>
                        <a:t>氏名</a:t>
                      </a:r>
                    </a:p>
                  </a:txBody>
                  <a:tcPr/>
                </a:tc>
                <a:tc>
                  <a:txBody>
                    <a:bodyPr/>
                    <a:lstStyle/>
                    <a:p>
                      <a:endParaRPr kumimoji="1" lang="ja-JP" altLang="en-US" sz="1200" dirty="0"/>
                    </a:p>
                  </a:txBody>
                  <a:tcPr/>
                </a:tc>
                <a:extLst>
                  <a:ext uri="{0D108BD9-81ED-4DB2-BD59-A6C34878D82A}">
                    <a16:rowId xmlns:a16="http://schemas.microsoft.com/office/drawing/2014/main" val="2429817582"/>
                  </a:ext>
                </a:extLst>
              </a:tr>
              <a:tr h="446885">
                <a:tc>
                  <a:txBody>
                    <a:bodyPr/>
                    <a:lstStyle/>
                    <a:p>
                      <a:r>
                        <a:rPr kumimoji="1" lang="ja-JP" altLang="en-US" sz="1200" dirty="0"/>
                        <a:t>生年月日、年齢</a:t>
                      </a:r>
                    </a:p>
                  </a:txBody>
                  <a:tcPr/>
                </a:tc>
                <a:tc>
                  <a:txBody>
                    <a:bodyPr/>
                    <a:lstStyle/>
                    <a:p>
                      <a:endParaRPr kumimoji="1" lang="ja-JP" altLang="en-US" sz="1200" dirty="0"/>
                    </a:p>
                  </a:txBody>
                  <a:tcPr/>
                </a:tc>
                <a:extLst>
                  <a:ext uri="{0D108BD9-81ED-4DB2-BD59-A6C34878D82A}">
                    <a16:rowId xmlns:a16="http://schemas.microsoft.com/office/drawing/2014/main" val="1416011061"/>
                  </a:ext>
                </a:extLst>
              </a:tr>
              <a:tr h="446885">
                <a:tc>
                  <a:txBody>
                    <a:bodyPr/>
                    <a:lstStyle/>
                    <a:p>
                      <a:r>
                        <a:rPr kumimoji="1" lang="ja-JP" altLang="en-US" sz="1200" dirty="0"/>
                        <a:t>住所</a:t>
                      </a:r>
                    </a:p>
                  </a:txBody>
                  <a:tcPr/>
                </a:tc>
                <a:tc>
                  <a:txBody>
                    <a:bodyPr/>
                    <a:lstStyle/>
                    <a:p>
                      <a:endParaRPr kumimoji="1" lang="ja-JP" altLang="en-US" sz="1200"/>
                    </a:p>
                  </a:txBody>
                  <a:tcPr/>
                </a:tc>
                <a:extLst>
                  <a:ext uri="{0D108BD9-81ED-4DB2-BD59-A6C34878D82A}">
                    <a16:rowId xmlns:a16="http://schemas.microsoft.com/office/drawing/2014/main" val="202126347"/>
                  </a:ext>
                </a:extLst>
              </a:tr>
              <a:tr h="446885">
                <a:tc>
                  <a:txBody>
                    <a:bodyPr/>
                    <a:lstStyle/>
                    <a:p>
                      <a:r>
                        <a:rPr kumimoji="1" lang="ja-JP" altLang="en-US" sz="1200" dirty="0"/>
                        <a:t>電話番号</a:t>
                      </a:r>
                    </a:p>
                  </a:txBody>
                  <a:tcPr/>
                </a:tc>
                <a:tc>
                  <a:txBody>
                    <a:bodyPr/>
                    <a:lstStyle/>
                    <a:p>
                      <a:endParaRPr kumimoji="1" lang="ja-JP" altLang="en-US" sz="1200" dirty="0"/>
                    </a:p>
                  </a:txBody>
                  <a:tcPr/>
                </a:tc>
                <a:extLst>
                  <a:ext uri="{0D108BD9-81ED-4DB2-BD59-A6C34878D82A}">
                    <a16:rowId xmlns:a16="http://schemas.microsoft.com/office/drawing/2014/main" val="7534882"/>
                  </a:ext>
                </a:extLst>
              </a:tr>
              <a:tr h="446885">
                <a:tc>
                  <a:txBody>
                    <a:bodyPr/>
                    <a:lstStyle/>
                    <a:p>
                      <a:r>
                        <a:rPr kumimoji="1" lang="ja-JP" altLang="en-US" sz="1200" dirty="0"/>
                        <a:t>メールアドレス</a:t>
                      </a:r>
                    </a:p>
                  </a:txBody>
                  <a:tcPr/>
                </a:tc>
                <a:tc>
                  <a:txBody>
                    <a:bodyPr/>
                    <a:lstStyle/>
                    <a:p>
                      <a:endParaRPr kumimoji="1" lang="ja-JP" altLang="en-US" sz="1200"/>
                    </a:p>
                  </a:txBody>
                  <a:tcPr/>
                </a:tc>
                <a:extLst>
                  <a:ext uri="{0D108BD9-81ED-4DB2-BD59-A6C34878D82A}">
                    <a16:rowId xmlns:a16="http://schemas.microsoft.com/office/drawing/2014/main" val="869416119"/>
                  </a:ext>
                </a:extLst>
              </a:tr>
              <a:tr h="446885">
                <a:tc>
                  <a:txBody>
                    <a:bodyPr/>
                    <a:lstStyle/>
                    <a:p>
                      <a:r>
                        <a:rPr kumimoji="1" lang="ja-JP" altLang="en-US" sz="1200" dirty="0"/>
                        <a:t>緊急時連絡先</a:t>
                      </a:r>
                    </a:p>
                  </a:txBody>
                  <a:tcPr/>
                </a:tc>
                <a:tc>
                  <a:txBody>
                    <a:bodyPr/>
                    <a:lstStyle/>
                    <a:p>
                      <a:endParaRPr kumimoji="1" lang="ja-JP" altLang="en-US" sz="1200" dirty="0"/>
                    </a:p>
                  </a:txBody>
                  <a:tcPr/>
                </a:tc>
                <a:extLst>
                  <a:ext uri="{0D108BD9-81ED-4DB2-BD59-A6C34878D82A}">
                    <a16:rowId xmlns:a16="http://schemas.microsoft.com/office/drawing/2014/main" val="714843324"/>
                  </a:ext>
                </a:extLst>
              </a:tr>
              <a:tr h="446885">
                <a:tc>
                  <a:txBody>
                    <a:bodyPr/>
                    <a:lstStyle/>
                    <a:p>
                      <a:r>
                        <a:rPr kumimoji="1" lang="ja-JP" altLang="en-US" sz="1200" dirty="0"/>
                        <a:t>主な所属団体</a:t>
                      </a:r>
                    </a:p>
                  </a:txBody>
                  <a:tcPr/>
                </a:tc>
                <a:tc>
                  <a:txBody>
                    <a:bodyPr/>
                    <a:lstStyle/>
                    <a:p>
                      <a:endParaRPr kumimoji="1" lang="ja-JP" altLang="en-US" sz="1200" dirty="0"/>
                    </a:p>
                  </a:txBody>
                  <a:tcPr/>
                </a:tc>
                <a:extLst>
                  <a:ext uri="{0D108BD9-81ED-4DB2-BD59-A6C34878D82A}">
                    <a16:rowId xmlns:a16="http://schemas.microsoft.com/office/drawing/2014/main" val="1560877859"/>
                  </a:ext>
                </a:extLst>
              </a:tr>
              <a:tr h="446885">
                <a:tc>
                  <a:txBody>
                    <a:bodyPr/>
                    <a:lstStyle/>
                    <a:p>
                      <a:r>
                        <a:rPr kumimoji="1" lang="ja-JP" altLang="en-US" sz="1200" dirty="0"/>
                        <a:t>受講するコース番号</a:t>
                      </a:r>
                    </a:p>
                  </a:txBody>
                  <a:tcPr/>
                </a:tc>
                <a:tc>
                  <a:txBody>
                    <a:bodyPr/>
                    <a:lstStyle/>
                    <a:p>
                      <a:endParaRPr kumimoji="1" lang="ja-JP" altLang="en-US" sz="1200" dirty="0"/>
                    </a:p>
                  </a:txBody>
                  <a:tcPr/>
                </a:tc>
                <a:extLst>
                  <a:ext uri="{0D108BD9-81ED-4DB2-BD59-A6C34878D82A}">
                    <a16:rowId xmlns:a16="http://schemas.microsoft.com/office/drawing/2014/main" val="3541725240"/>
                  </a:ext>
                </a:extLst>
              </a:tr>
              <a:tr h="446885">
                <a:tc>
                  <a:txBody>
                    <a:bodyPr/>
                    <a:lstStyle/>
                    <a:p>
                      <a:r>
                        <a:rPr kumimoji="1" lang="en-US" altLang="ja-JP" sz="1200" dirty="0"/>
                        <a:t>SG</a:t>
                      </a:r>
                      <a:r>
                        <a:rPr kumimoji="1" lang="ja-JP" altLang="en-US" sz="1200" dirty="0"/>
                        <a:t>ガイド活動の希望</a:t>
                      </a:r>
                    </a:p>
                  </a:txBody>
                  <a:tcPr/>
                </a:tc>
                <a:tc>
                  <a:txBody>
                    <a:bodyPr/>
                    <a:lstStyle/>
                    <a:p>
                      <a:r>
                        <a:rPr kumimoji="1" lang="ja-JP" altLang="en-US" sz="1200" dirty="0"/>
                        <a:t>　　　　　有り　　　・　　　無し</a:t>
                      </a:r>
                    </a:p>
                  </a:txBody>
                  <a:tcPr/>
                </a:tc>
                <a:extLst>
                  <a:ext uri="{0D108BD9-81ED-4DB2-BD59-A6C34878D82A}">
                    <a16:rowId xmlns:a16="http://schemas.microsoft.com/office/drawing/2014/main" val="1093043342"/>
                  </a:ext>
                </a:extLst>
              </a:tr>
            </a:tbl>
          </a:graphicData>
        </a:graphic>
      </p:graphicFrame>
      <p:sp>
        <p:nvSpPr>
          <p:cNvPr id="6" name="テキスト ボックス 5">
            <a:extLst>
              <a:ext uri="{FF2B5EF4-FFF2-40B4-BE49-F238E27FC236}">
                <a16:creationId xmlns:a16="http://schemas.microsoft.com/office/drawing/2014/main" id="{17CFC9D0-88D7-7FF4-1FB4-DA5520FD5768}"/>
              </a:ext>
            </a:extLst>
          </p:cNvPr>
          <p:cNvSpPr txBox="1"/>
          <p:nvPr/>
        </p:nvSpPr>
        <p:spPr>
          <a:xfrm>
            <a:off x="8515349" y="10287430"/>
            <a:ext cx="6284686" cy="246221"/>
          </a:xfrm>
          <a:prstGeom prst="rect">
            <a:avLst/>
          </a:prstGeom>
          <a:noFill/>
        </p:spPr>
        <p:txBody>
          <a:bodyPr wrap="square" rtlCol="0">
            <a:spAutoFit/>
          </a:bodyPr>
          <a:lstStyle/>
          <a:p>
            <a:r>
              <a:rPr kumimoji="1" lang="en-US" altLang="ja-JP" sz="1000" dirty="0"/>
              <a:t>※</a:t>
            </a:r>
            <a:r>
              <a:rPr kumimoji="1" lang="ja-JP" altLang="en-US" sz="1000" dirty="0"/>
              <a:t>頂いた個人情報は講座の実施及び卒業後の連絡手段としてのみ利用します。</a:t>
            </a:r>
          </a:p>
        </p:txBody>
      </p:sp>
      <p:sp>
        <p:nvSpPr>
          <p:cNvPr id="7" name="テキスト ボックス 6">
            <a:extLst>
              <a:ext uri="{FF2B5EF4-FFF2-40B4-BE49-F238E27FC236}">
                <a16:creationId xmlns:a16="http://schemas.microsoft.com/office/drawing/2014/main" id="{5FF88BE7-6989-9442-01F1-F3641AB44687}"/>
              </a:ext>
            </a:extLst>
          </p:cNvPr>
          <p:cNvSpPr txBox="1"/>
          <p:nvPr/>
        </p:nvSpPr>
        <p:spPr>
          <a:xfrm>
            <a:off x="8352064" y="9156307"/>
            <a:ext cx="5139192" cy="896784"/>
          </a:xfrm>
          <a:prstGeom prst="rect">
            <a:avLst/>
          </a:prstGeom>
          <a:noFill/>
        </p:spPr>
        <p:txBody>
          <a:bodyPr wrap="square" rtlCol="0">
            <a:spAutoFit/>
          </a:bodyPr>
          <a:lstStyle/>
          <a:p>
            <a:pPr>
              <a:lnSpc>
                <a:spcPct val="150000"/>
              </a:lnSpc>
            </a:pPr>
            <a:r>
              <a:rPr kumimoji="1" lang="ja-JP" altLang="en-US" sz="1200" dirty="0"/>
              <a:t>お問い合わせ・申込先</a:t>
            </a:r>
            <a:endParaRPr kumimoji="1" lang="en-US" altLang="ja-JP" sz="1200" dirty="0"/>
          </a:p>
          <a:p>
            <a:pPr>
              <a:lnSpc>
                <a:spcPct val="150000"/>
              </a:lnSpc>
            </a:pPr>
            <a:r>
              <a:rPr kumimoji="1" lang="en-US" altLang="ja-JP" sz="1200" dirty="0"/>
              <a:t>(</a:t>
            </a:r>
            <a:r>
              <a:rPr kumimoji="1" lang="ja-JP" altLang="en-US" sz="1200" dirty="0"/>
              <a:t>公財</a:t>
            </a:r>
            <a:r>
              <a:rPr kumimoji="1" lang="en-US" altLang="ja-JP" sz="1200" dirty="0"/>
              <a:t>)</a:t>
            </a:r>
            <a:r>
              <a:rPr kumimoji="1" lang="ja-JP" altLang="en-US" sz="1200" dirty="0"/>
              <a:t>阿蘇火山博物館　阿蘇火山博物館ガイドセンター</a:t>
            </a:r>
            <a:endParaRPr kumimoji="1" lang="en-US" altLang="ja-JP" sz="1200" dirty="0"/>
          </a:p>
          <a:p>
            <a:pPr>
              <a:lnSpc>
                <a:spcPct val="150000"/>
              </a:lnSpc>
            </a:pPr>
            <a:r>
              <a:rPr kumimoji="1" lang="en-US" altLang="ja-JP" sz="1200" dirty="0"/>
              <a:t>Mail</a:t>
            </a:r>
            <a:r>
              <a:rPr kumimoji="1" lang="ja-JP" altLang="en-US" sz="1200" dirty="0"/>
              <a:t>：</a:t>
            </a:r>
            <a:r>
              <a:rPr kumimoji="1" lang="en-US" altLang="ja-JP" sz="1200" dirty="0">
                <a:hlinkClick r:id="rId2"/>
              </a:rPr>
              <a:t>toyomurak@asomuse.jp</a:t>
            </a:r>
            <a:r>
              <a:rPr kumimoji="1" lang="ja-JP" altLang="en-US" sz="1200" dirty="0"/>
              <a:t>　担当：豊村</a:t>
            </a:r>
            <a:endParaRPr kumimoji="1" lang="en-US" altLang="ja-JP" sz="1200" dirty="0"/>
          </a:p>
        </p:txBody>
      </p:sp>
      <p:sp>
        <p:nvSpPr>
          <p:cNvPr id="8" name="テキスト ボックス 7">
            <a:extLst>
              <a:ext uri="{FF2B5EF4-FFF2-40B4-BE49-F238E27FC236}">
                <a16:creationId xmlns:a16="http://schemas.microsoft.com/office/drawing/2014/main" id="{5FE365A2-097C-31D6-8962-B4F6DE8F2A7A}"/>
              </a:ext>
            </a:extLst>
          </p:cNvPr>
          <p:cNvSpPr txBox="1"/>
          <p:nvPr/>
        </p:nvSpPr>
        <p:spPr>
          <a:xfrm>
            <a:off x="8156118" y="1380136"/>
            <a:ext cx="6191252" cy="2492990"/>
          </a:xfrm>
          <a:prstGeom prst="rect">
            <a:avLst/>
          </a:prstGeom>
          <a:noFill/>
        </p:spPr>
        <p:txBody>
          <a:bodyPr wrap="square" rtlCol="0">
            <a:spAutoFit/>
          </a:bodyPr>
          <a:lstStyle/>
          <a:p>
            <a:r>
              <a:rPr kumimoji="1" lang="ja-JP" altLang="en-US" sz="1600" dirty="0"/>
              <a:t>受講上の注意</a:t>
            </a:r>
            <a:endParaRPr kumimoji="1" lang="en-US" altLang="ja-JP" sz="1600" dirty="0"/>
          </a:p>
          <a:p>
            <a:r>
              <a:rPr kumimoji="1" lang="ja-JP" altLang="en-US" sz="1400" dirty="0"/>
              <a:t>・日程、会場はコースごとに異なります。主会場は当館となります。</a:t>
            </a:r>
            <a:endParaRPr kumimoji="1" lang="en-US" altLang="ja-JP" sz="1400" dirty="0"/>
          </a:p>
          <a:p>
            <a:endParaRPr kumimoji="1" lang="en-US" altLang="ja-JP" sz="1400" dirty="0"/>
          </a:p>
          <a:p>
            <a:r>
              <a:rPr kumimoji="1" lang="ja-JP" altLang="en-US" sz="1400" dirty="0"/>
              <a:t>・今回の受講者は修了後希望者は、当館のガイドシステムに</a:t>
            </a:r>
            <a:endParaRPr kumimoji="1" lang="en-US" altLang="ja-JP" sz="1400" dirty="0"/>
          </a:p>
          <a:p>
            <a:r>
              <a:rPr kumimoji="1" lang="ja-JP" altLang="en-US" sz="1400" dirty="0"/>
              <a:t>　登録していただきます。</a:t>
            </a:r>
            <a:endParaRPr kumimoji="1" lang="en-US" altLang="ja-JP" sz="1400" dirty="0"/>
          </a:p>
          <a:p>
            <a:r>
              <a:rPr kumimoji="1" lang="ja-JP" altLang="en-US" sz="1400" dirty="0"/>
              <a:t>　登録後の活動については当館の登録ガイド規定が適応されます。</a:t>
            </a:r>
            <a:endParaRPr kumimoji="1" lang="en-US" altLang="ja-JP" sz="1400" dirty="0"/>
          </a:p>
          <a:p>
            <a:endParaRPr kumimoji="1" lang="en-US" altLang="ja-JP" sz="1400" dirty="0"/>
          </a:p>
          <a:p>
            <a:r>
              <a:rPr kumimoji="1" lang="ja-JP" altLang="en-US" sz="1400" dirty="0"/>
              <a:t>・実務講座実施中はネームタグ等</a:t>
            </a:r>
            <a:r>
              <a:rPr kumimoji="1" lang="en-US" altLang="ja-JP" sz="1400" dirty="0"/>
              <a:t>(</a:t>
            </a:r>
            <a:r>
              <a:rPr kumimoji="1" lang="ja-JP" altLang="en-US" sz="1400" dirty="0"/>
              <a:t>貸与</a:t>
            </a:r>
            <a:r>
              <a:rPr kumimoji="1" lang="en-US" altLang="ja-JP" sz="1400" dirty="0"/>
              <a:t>)</a:t>
            </a:r>
            <a:r>
              <a:rPr kumimoji="1" lang="ja-JP" altLang="en-US" sz="1400" dirty="0"/>
              <a:t>の着用をお願いします。</a:t>
            </a:r>
            <a:endParaRPr kumimoji="1" lang="en-US" altLang="ja-JP" sz="1400" dirty="0"/>
          </a:p>
          <a:p>
            <a:endParaRPr kumimoji="1" lang="en-US" altLang="ja-JP" sz="1400" dirty="0"/>
          </a:p>
          <a:p>
            <a:r>
              <a:rPr kumimoji="1" lang="ja-JP" altLang="en-US" sz="1400" dirty="0"/>
              <a:t>・受講に伴う移動中、待機中のトラブルについて、当館は一切の責任</a:t>
            </a:r>
            <a:endParaRPr kumimoji="1" lang="en-US" altLang="ja-JP" sz="1400" dirty="0"/>
          </a:p>
          <a:p>
            <a:r>
              <a:rPr kumimoji="1" lang="ja-JP" altLang="en-US" sz="1400" dirty="0"/>
              <a:t>　を負いかねます。</a:t>
            </a:r>
            <a:endParaRPr kumimoji="1" lang="en-US" altLang="ja-JP" sz="1400" dirty="0"/>
          </a:p>
        </p:txBody>
      </p:sp>
      <p:sp>
        <p:nvSpPr>
          <p:cNvPr id="9" name="テキスト ボックス 8">
            <a:extLst>
              <a:ext uri="{FF2B5EF4-FFF2-40B4-BE49-F238E27FC236}">
                <a16:creationId xmlns:a16="http://schemas.microsoft.com/office/drawing/2014/main" id="{C0B86FFC-088C-160B-0854-1101E9C19EBB}"/>
              </a:ext>
            </a:extLst>
          </p:cNvPr>
          <p:cNvSpPr txBox="1"/>
          <p:nvPr/>
        </p:nvSpPr>
        <p:spPr>
          <a:xfrm>
            <a:off x="4248324" y="313547"/>
            <a:ext cx="6622701" cy="646331"/>
          </a:xfrm>
          <a:prstGeom prst="rect">
            <a:avLst/>
          </a:prstGeom>
          <a:noFill/>
        </p:spPr>
        <p:txBody>
          <a:bodyPr wrap="square" rtlCol="0">
            <a:spAutoFit/>
          </a:bodyPr>
          <a:lstStyle/>
          <a:p>
            <a:pPr algn="ctr"/>
            <a:r>
              <a:rPr lang="ja-JP" altLang="ja-JP" kern="100" dirty="0">
                <a:effectLst/>
                <a:latin typeface="游明朝" panose="02020400000000000000" pitchFamily="18" charset="-128"/>
                <a:ea typeface="游明朝" panose="02020400000000000000" pitchFamily="18" charset="-128"/>
                <a:cs typeface="Times New Roman" panose="02020603050405020304" pitchFamily="18" charset="0"/>
              </a:rPr>
              <a:t>阿蘇火山博物館</a:t>
            </a:r>
            <a:r>
              <a:rPr lang="ja-JP" altLang="en-US" kern="100" dirty="0">
                <a:effectLst/>
                <a:latin typeface="游明朝" panose="02020400000000000000" pitchFamily="18" charset="-128"/>
                <a:ea typeface="游明朝" panose="02020400000000000000" pitchFamily="18" charset="-128"/>
                <a:cs typeface="Times New Roman" panose="02020603050405020304" pitchFamily="18" charset="0"/>
              </a:rPr>
              <a:t>サポーターガイド</a:t>
            </a:r>
            <a:r>
              <a:rPr lang="en-US" altLang="ja-JP" kern="100" dirty="0">
                <a:latin typeface="游明朝" panose="02020400000000000000" pitchFamily="18" charset="-128"/>
                <a:ea typeface="游明朝" panose="02020400000000000000" pitchFamily="18" charset="-128"/>
                <a:cs typeface="Times New Roman" panose="02020603050405020304" pitchFamily="18" charset="0"/>
              </a:rPr>
              <a:t>(</a:t>
            </a:r>
            <a:r>
              <a:rPr lang="ja-JP" altLang="en-US" kern="100" dirty="0">
                <a:latin typeface="游明朝" panose="02020400000000000000" pitchFamily="18" charset="-128"/>
                <a:ea typeface="游明朝" panose="02020400000000000000" pitchFamily="18" charset="-128"/>
                <a:cs typeface="Times New Roman" panose="02020603050405020304" pitchFamily="18" charset="0"/>
              </a:rPr>
              <a:t>分野選択版</a:t>
            </a:r>
            <a:r>
              <a:rPr lang="en-US" altLang="ja-JP" kern="100" dirty="0">
                <a:latin typeface="游明朝" panose="02020400000000000000" pitchFamily="18" charset="-128"/>
                <a:ea typeface="游明朝" panose="02020400000000000000" pitchFamily="18" charset="-128"/>
                <a:cs typeface="Times New Roman" panose="02020603050405020304" pitchFamily="18" charset="0"/>
              </a:rPr>
              <a:t>)</a:t>
            </a:r>
            <a:endParaRPr lang="en-US" altLang="ja-JP"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ctr"/>
            <a:r>
              <a:rPr lang="ja-JP" altLang="ja-JP" kern="100" dirty="0">
                <a:effectLst/>
                <a:latin typeface="游明朝" panose="02020400000000000000" pitchFamily="18" charset="-128"/>
                <a:ea typeface="游明朝" panose="02020400000000000000" pitchFamily="18" charset="-128"/>
                <a:cs typeface="Times New Roman" panose="02020603050405020304" pitchFamily="18" charset="0"/>
              </a:rPr>
              <a:t>養成講座</a:t>
            </a:r>
            <a:r>
              <a:rPr lang="ja-JP" altLang="en-US" kern="100" dirty="0">
                <a:effectLst/>
                <a:latin typeface="游明朝" panose="02020400000000000000" pitchFamily="18" charset="-128"/>
                <a:ea typeface="游明朝" panose="02020400000000000000" pitchFamily="18" charset="-128"/>
                <a:cs typeface="Times New Roman" panose="02020603050405020304" pitchFamily="18" charset="0"/>
              </a:rPr>
              <a:t>参加者申込書</a:t>
            </a:r>
            <a:endParaRPr lang="ja-JP" altLang="ja-JP"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10" name="テキスト ボックス 9">
            <a:extLst>
              <a:ext uri="{FF2B5EF4-FFF2-40B4-BE49-F238E27FC236}">
                <a16:creationId xmlns:a16="http://schemas.microsoft.com/office/drawing/2014/main" id="{9E8DA318-42EC-6345-601C-6198A6FD6CBA}"/>
              </a:ext>
            </a:extLst>
          </p:cNvPr>
          <p:cNvSpPr txBox="1"/>
          <p:nvPr/>
        </p:nvSpPr>
        <p:spPr>
          <a:xfrm>
            <a:off x="14189431" y="159659"/>
            <a:ext cx="922866" cy="307777"/>
          </a:xfrm>
          <a:prstGeom prst="rect">
            <a:avLst/>
          </a:prstGeom>
          <a:noFill/>
        </p:spPr>
        <p:txBody>
          <a:bodyPr wrap="square" rtlCol="0">
            <a:spAutoFit/>
          </a:bodyPr>
          <a:lstStyle/>
          <a:p>
            <a:r>
              <a:rPr kumimoji="1" lang="en-US" altLang="ja-JP" sz="1400" dirty="0"/>
              <a:t>R4.6.25</a:t>
            </a:r>
            <a:endParaRPr kumimoji="1" lang="ja-JP" altLang="en-US" sz="1400" dirty="0"/>
          </a:p>
        </p:txBody>
      </p:sp>
      <p:sp>
        <p:nvSpPr>
          <p:cNvPr id="13" name="テキスト ボックス 12">
            <a:extLst>
              <a:ext uri="{FF2B5EF4-FFF2-40B4-BE49-F238E27FC236}">
                <a16:creationId xmlns:a16="http://schemas.microsoft.com/office/drawing/2014/main" id="{E3833865-B2E2-2753-FB8F-22ECC8A32F86}"/>
              </a:ext>
            </a:extLst>
          </p:cNvPr>
          <p:cNvSpPr txBox="1"/>
          <p:nvPr/>
        </p:nvSpPr>
        <p:spPr>
          <a:xfrm>
            <a:off x="362857" y="5464896"/>
            <a:ext cx="4927600" cy="307777"/>
          </a:xfrm>
          <a:prstGeom prst="rect">
            <a:avLst/>
          </a:prstGeom>
          <a:noFill/>
        </p:spPr>
        <p:txBody>
          <a:bodyPr wrap="square" rtlCol="0">
            <a:spAutoFit/>
          </a:bodyPr>
          <a:lstStyle/>
          <a:p>
            <a:r>
              <a:rPr kumimoji="1" lang="ja-JP" altLang="en-US" sz="1400" dirty="0"/>
              <a:t>講座一覧　</a:t>
            </a:r>
            <a:r>
              <a:rPr kumimoji="1" lang="en-US" altLang="ja-JP" sz="1400" dirty="0"/>
              <a:t>※</a:t>
            </a:r>
            <a:r>
              <a:rPr kumimoji="1" lang="ja-JP" altLang="en-US" sz="1400" dirty="0"/>
              <a:t>内容は一部変更になる場合がございます。</a:t>
            </a:r>
          </a:p>
        </p:txBody>
      </p:sp>
      <p:sp>
        <p:nvSpPr>
          <p:cNvPr id="15" name="テキスト ボックス 14">
            <a:extLst>
              <a:ext uri="{FF2B5EF4-FFF2-40B4-BE49-F238E27FC236}">
                <a16:creationId xmlns:a16="http://schemas.microsoft.com/office/drawing/2014/main" id="{DE6DADE7-F27A-ACAC-BFD5-35BECF152AF4}"/>
              </a:ext>
            </a:extLst>
          </p:cNvPr>
          <p:cNvSpPr txBox="1"/>
          <p:nvPr/>
        </p:nvSpPr>
        <p:spPr>
          <a:xfrm>
            <a:off x="366487" y="1110161"/>
            <a:ext cx="7146016" cy="4431983"/>
          </a:xfrm>
          <a:prstGeom prst="rect">
            <a:avLst/>
          </a:prstGeom>
          <a:noFill/>
        </p:spPr>
        <p:txBody>
          <a:bodyPr wrap="square">
            <a:spAutoFit/>
          </a:bodyPr>
          <a:lstStyle/>
          <a:p>
            <a:pPr marL="628650" indent="-628650" algn="just"/>
            <a:r>
              <a:rPr lang="ja-JP" altLang="en-US" sz="1600" kern="100" dirty="0">
                <a:effectLst/>
                <a:latin typeface="游明朝" panose="02020400000000000000" pitchFamily="18" charset="-128"/>
                <a:ea typeface="游明朝" panose="02020400000000000000" pitchFamily="18" charset="-128"/>
                <a:cs typeface="Times New Roman" panose="02020603050405020304" pitchFamily="18" charset="0"/>
              </a:rPr>
              <a:t>募集要項</a:t>
            </a:r>
            <a:endParaRPr lang="en-US" alt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628650" indent="-628650" algn="just"/>
            <a:r>
              <a:rPr lang="ja-JP" altLang="ja-JP" sz="1400" kern="100" dirty="0">
                <a:effectLst/>
                <a:latin typeface="游明朝" panose="02020400000000000000" pitchFamily="18" charset="-128"/>
                <a:ea typeface="游明朝" panose="02020400000000000000" pitchFamily="18" charset="-128"/>
                <a:cs typeface="Times New Roman" panose="02020603050405020304" pitchFamily="18" charset="0"/>
              </a:rPr>
              <a:t>募集</a:t>
            </a:r>
            <a:r>
              <a:rPr lang="ja-JP" altLang="en-US" sz="1400" kern="100" dirty="0">
                <a:effectLst/>
                <a:latin typeface="游明朝" panose="02020400000000000000" pitchFamily="18" charset="-128"/>
                <a:ea typeface="游明朝" panose="02020400000000000000" pitchFamily="18" charset="-128"/>
                <a:cs typeface="Times New Roman" panose="02020603050405020304" pitchFamily="18" charset="0"/>
              </a:rPr>
              <a:t>期間</a:t>
            </a:r>
            <a:r>
              <a:rPr lang="ja-JP" altLang="ja-JP" sz="14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en-US" altLang="ja-JP" sz="1400" kern="100" dirty="0">
                <a:effectLst/>
                <a:latin typeface="游明朝" panose="02020400000000000000" pitchFamily="18" charset="-128"/>
                <a:ea typeface="游明朝" panose="02020400000000000000" pitchFamily="18" charset="-128"/>
                <a:cs typeface="Times New Roman" panose="02020603050405020304" pitchFamily="18" charset="0"/>
              </a:rPr>
              <a:t>6/25</a:t>
            </a:r>
            <a:r>
              <a:rPr lang="ja-JP" altLang="ja-JP" sz="14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en-US" altLang="ja-JP" sz="1400" kern="100" dirty="0">
                <a:effectLst/>
                <a:latin typeface="游明朝" panose="02020400000000000000" pitchFamily="18" charset="-128"/>
                <a:ea typeface="游明朝" panose="02020400000000000000" pitchFamily="18" charset="-128"/>
                <a:cs typeface="Times New Roman" panose="02020603050405020304" pitchFamily="18" charset="0"/>
              </a:rPr>
              <a:t>7/24</a:t>
            </a:r>
          </a:p>
          <a:p>
            <a:pPr marL="628650" indent="-628650" algn="just"/>
            <a:endParaRPr lang="en-US" altLang="ja-JP" sz="1400" kern="100" dirty="0">
              <a:latin typeface="游明朝" panose="02020400000000000000" pitchFamily="18" charset="-128"/>
              <a:ea typeface="游明朝" panose="02020400000000000000" pitchFamily="18" charset="-128"/>
              <a:cs typeface="Times New Roman" panose="02020603050405020304" pitchFamily="18" charset="0"/>
            </a:endParaRPr>
          </a:p>
          <a:p>
            <a:pPr marL="628650" indent="-628650" algn="just"/>
            <a:r>
              <a:rPr lang="ja-JP" altLang="ja-JP" sz="1400" kern="100" dirty="0">
                <a:effectLst/>
                <a:latin typeface="游明朝" panose="02020400000000000000" pitchFamily="18" charset="-128"/>
                <a:ea typeface="游明朝" panose="02020400000000000000" pitchFamily="18" charset="-128"/>
                <a:cs typeface="Times New Roman" panose="02020603050405020304" pitchFamily="18" charset="0"/>
              </a:rPr>
              <a:t>研修期間：</a:t>
            </a:r>
            <a:r>
              <a:rPr lang="en-US" altLang="ja-JP" sz="1400" kern="100" dirty="0">
                <a:latin typeface="游明朝" panose="02020400000000000000" pitchFamily="18" charset="-128"/>
                <a:ea typeface="游明朝" panose="02020400000000000000" pitchFamily="18" charset="-128"/>
                <a:cs typeface="Times New Roman" panose="02020603050405020304" pitchFamily="18" charset="0"/>
              </a:rPr>
              <a:t>8</a:t>
            </a:r>
            <a:r>
              <a:rPr lang="ja-JP" altLang="en-US" sz="1400" kern="100" dirty="0">
                <a:latin typeface="游明朝" panose="02020400000000000000" pitchFamily="18" charset="-128"/>
                <a:ea typeface="游明朝" panose="02020400000000000000" pitchFamily="18" charset="-128"/>
                <a:cs typeface="Times New Roman" panose="02020603050405020304" pitchFamily="18" charset="0"/>
              </a:rPr>
              <a:t>月</a:t>
            </a:r>
            <a:r>
              <a:rPr lang="ja-JP" altLang="ja-JP" sz="14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en-US" altLang="ja-JP" sz="1400" kern="100" dirty="0">
                <a:effectLst/>
                <a:latin typeface="游明朝" panose="02020400000000000000" pitchFamily="18" charset="-128"/>
                <a:ea typeface="游明朝" panose="02020400000000000000" pitchFamily="18" charset="-128"/>
                <a:cs typeface="Times New Roman" panose="02020603050405020304" pitchFamily="18" charset="0"/>
              </a:rPr>
              <a:t>2/</a:t>
            </a:r>
            <a:r>
              <a:rPr lang="ja-JP" altLang="ja-JP" sz="1400" kern="100" dirty="0">
                <a:effectLst/>
                <a:latin typeface="游明朝" panose="02020400000000000000" pitchFamily="18" charset="-128"/>
                <a:ea typeface="游明朝" panose="02020400000000000000" pitchFamily="18" charset="-128"/>
                <a:cs typeface="Times New Roman" panose="02020603050405020304" pitchFamily="18" charset="0"/>
              </a:rPr>
              <a:t>末</a:t>
            </a:r>
            <a:r>
              <a:rPr lang="ja-JP" altLang="en-US" sz="1400" kern="100" dirty="0">
                <a:effectLst/>
                <a:latin typeface="游明朝" panose="02020400000000000000" pitchFamily="18" charset="-128"/>
                <a:ea typeface="游明朝" panose="02020400000000000000" pitchFamily="18" charset="-128"/>
                <a:cs typeface="Times New Roman" panose="02020603050405020304" pitchFamily="18" charset="0"/>
              </a:rPr>
              <a:t>　全</a:t>
            </a:r>
            <a:r>
              <a:rPr lang="en-US" altLang="ja-JP" sz="1400" kern="100" dirty="0">
                <a:effectLst/>
                <a:latin typeface="游明朝" panose="02020400000000000000" pitchFamily="18" charset="-128"/>
                <a:ea typeface="游明朝" panose="02020400000000000000" pitchFamily="18" charset="-128"/>
                <a:cs typeface="Times New Roman" panose="02020603050405020304" pitchFamily="18" charset="0"/>
              </a:rPr>
              <a:t>5</a:t>
            </a:r>
            <a:r>
              <a:rPr lang="ja-JP" altLang="en-US" sz="1400" kern="100" dirty="0">
                <a:effectLst/>
                <a:latin typeface="游明朝" panose="02020400000000000000" pitchFamily="18" charset="-128"/>
                <a:ea typeface="游明朝" panose="02020400000000000000" pitchFamily="18" charset="-128"/>
                <a:cs typeface="Times New Roman" panose="02020603050405020304" pitchFamily="18" charset="0"/>
              </a:rPr>
              <a:t>コマ</a:t>
            </a:r>
            <a:r>
              <a:rPr lang="en-US" altLang="ja-JP" sz="14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altLang="en-US" sz="1400" kern="100" dirty="0">
                <a:latin typeface="游明朝" panose="02020400000000000000" pitchFamily="18" charset="-128"/>
                <a:ea typeface="游明朝" panose="02020400000000000000" pitchFamily="18" charset="-128"/>
                <a:cs typeface="Times New Roman" panose="02020603050405020304" pitchFamily="18" charset="0"/>
              </a:rPr>
              <a:t>全コース共通火山基礎講座</a:t>
            </a:r>
            <a:r>
              <a:rPr lang="en-US" altLang="ja-JP" sz="1400" kern="100" dirty="0">
                <a:latin typeface="游明朝" panose="02020400000000000000" pitchFamily="18" charset="-128"/>
                <a:ea typeface="游明朝" panose="02020400000000000000" pitchFamily="18" charset="-128"/>
                <a:cs typeface="Times New Roman" panose="02020603050405020304" pitchFamily="18" charset="0"/>
              </a:rPr>
              <a:t>3</a:t>
            </a:r>
            <a:r>
              <a:rPr lang="ja-JP" altLang="en-US" sz="1400" kern="100" dirty="0">
                <a:latin typeface="游明朝" panose="02020400000000000000" pitchFamily="18" charset="-128"/>
                <a:ea typeface="游明朝" panose="02020400000000000000" pitchFamily="18" charset="-128"/>
                <a:cs typeface="Times New Roman" panose="02020603050405020304" pitchFamily="18" charset="0"/>
              </a:rPr>
              <a:t>コマ</a:t>
            </a:r>
            <a:r>
              <a:rPr lang="en-US" altLang="ja-JP" sz="1400" kern="100" dirty="0">
                <a:latin typeface="游明朝" panose="02020400000000000000" pitchFamily="18" charset="-128"/>
                <a:ea typeface="游明朝" panose="02020400000000000000" pitchFamily="18" charset="-128"/>
                <a:cs typeface="Times New Roman" panose="02020603050405020304" pitchFamily="18" charset="0"/>
              </a:rPr>
              <a:t>(</a:t>
            </a:r>
            <a:r>
              <a:rPr lang="ja-JP" altLang="en-US" sz="1400" kern="100" dirty="0">
                <a:latin typeface="游明朝" panose="02020400000000000000" pitchFamily="18" charset="-128"/>
                <a:ea typeface="游明朝" panose="02020400000000000000" pitchFamily="18" charset="-128"/>
                <a:cs typeface="Times New Roman" panose="02020603050405020304" pitchFamily="18" charset="0"/>
              </a:rPr>
              <a:t>オンライン</a:t>
            </a:r>
            <a:r>
              <a:rPr lang="en-US" altLang="ja-JP" sz="1400" kern="100" dirty="0">
                <a:latin typeface="游明朝" panose="02020400000000000000" pitchFamily="18" charset="-128"/>
                <a:ea typeface="游明朝" panose="02020400000000000000" pitchFamily="18" charset="-128"/>
                <a:cs typeface="Times New Roman" panose="02020603050405020304" pitchFamily="18" charset="0"/>
              </a:rPr>
              <a:t>)</a:t>
            </a:r>
            <a:endParaRPr lang="ja-JP" altLang="ja-JP" sz="1400" kern="100" dirty="0">
              <a:latin typeface="游明朝" panose="02020400000000000000" pitchFamily="18" charset="-128"/>
              <a:ea typeface="游明朝" panose="02020400000000000000" pitchFamily="18" charset="-128"/>
              <a:cs typeface="Times New Roman" panose="02020603050405020304" pitchFamily="18" charset="0"/>
            </a:endParaRPr>
          </a:p>
          <a:p>
            <a:pPr marL="628650" indent="-628650" algn="just"/>
            <a:r>
              <a:rPr lang="ja-JP" altLang="ja-JP" sz="140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ja-JP" altLang="en-US" sz="140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ja-JP" altLang="ja-JP" sz="1400" kern="100" dirty="0">
                <a:effectLst/>
                <a:latin typeface="游明朝" panose="02020400000000000000" pitchFamily="18" charset="-128"/>
                <a:ea typeface="游明朝" panose="02020400000000000000" pitchFamily="18" charset="-128"/>
                <a:cs typeface="Times New Roman" panose="02020603050405020304" pitchFamily="18" charset="0"/>
              </a:rPr>
              <a:t>原則月１回</a:t>
            </a:r>
            <a:r>
              <a:rPr lang="ja-JP" altLang="en-US" sz="140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en-US" altLang="ja-JP" sz="14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altLang="en-US" sz="1400" kern="100" dirty="0">
                <a:effectLst/>
                <a:latin typeface="游明朝" panose="02020400000000000000" pitchFamily="18" charset="-128"/>
                <a:ea typeface="游明朝" panose="02020400000000000000" pitchFamily="18" charset="-128"/>
                <a:cs typeface="Times New Roman" panose="02020603050405020304" pitchFamily="18" charset="0"/>
              </a:rPr>
              <a:t>日程は</a:t>
            </a:r>
            <a:r>
              <a:rPr lang="ja-JP" altLang="en-US" sz="1400" kern="100" dirty="0">
                <a:latin typeface="游明朝" panose="02020400000000000000" pitchFamily="18" charset="-128"/>
                <a:ea typeface="游明朝" panose="02020400000000000000" pitchFamily="18" charset="-128"/>
                <a:cs typeface="Times New Roman" panose="02020603050405020304" pitchFamily="18" charset="0"/>
              </a:rPr>
              <a:t>講座</a:t>
            </a:r>
            <a:r>
              <a:rPr lang="ja-JP" altLang="en-US" sz="1400" kern="100" dirty="0">
                <a:effectLst/>
                <a:latin typeface="游明朝" panose="02020400000000000000" pitchFamily="18" charset="-128"/>
                <a:ea typeface="游明朝" panose="02020400000000000000" pitchFamily="18" charset="-128"/>
                <a:cs typeface="Times New Roman" panose="02020603050405020304" pitchFamily="18" charset="0"/>
              </a:rPr>
              <a:t>ごとに個別でご案内します。</a:t>
            </a:r>
            <a:r>
              <a:rPr lang="en-US" altLang="ja-JP" sz="1400" kern="100" dirty="0">
                <a:effectLst/>
                <a:latin typeface="游明朝" panose="02020400000000000000" pitchFamily="18" charset="-128"/>
                <a:ea typeface="游明朝" panose="02020400000000000000" pitchFamily="18" charset="-128"/>
                <a:cs typeface="Times New Roman" panose="02020603050405020304" pitchFamily="18" charset="0"/>
              </a:rPr>
              <a:t>)</a:t>
            </a:r>
          </a:p>
          <a:p>
            <a:pPr marL="628650" indent="-628650" algn="just"/>
            <a:endParaRPr lang="ja-JP" alt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628650" indent="-628650" algn="just"/>
            <a:r>
              <a:rPr lang="ja-JP" altLang="ja-JP" sz="1400" kern="100" dirty="0">
                <a:effectLst/>
                <a:latin typeface="游明朝" panose="02020400000000000000" pitchFamily="18" charset="-128"/>
                <a:ea typeface="游明朝" panose="02020400000000000000" pitchFamily="18" charset="-128"/>
                <a:cs typeface="Times New Roman" panose="02020603050405020304" pitchFamily="18" charset="0"/>
              </a:rPr>
              <a:t>選択コース：</a:t>
            </a:r>
            <a:r>
              <a:rPr lang="en-US" altLang="ja-JP" sz="1400" kern="100" dirty="0">
                <a:latin typeface="游明朝" panose="02020400000000000000" pitchFamily="18" charset="-128"/>
                <a:ea typeface="游明朝" panose="02020400000000000000" pitchFamily="18" charset="-128"/>
                <a:cs typeface="Times New Roman" panose="02020603050405020304" pitchFamily="18" charset="0"/>
              </a:rPr>
              <a:t>19</a:t>
            </a:r>
            <a:r>
              <a:rPr lang="ja-JP" altLang="ja-JP" sz="1400" kern="100" dirty="0">
                <a:effectLst/>
                <a:latin typeface="游明朝" panose="02020400000000000000" pitchFamily="18" charset="-128"/>
                <a:ea typeface="游明朝" panose="02020400000000000000" pitchFamily="18" charset="-128"/>
                <a:cs typeface="Times New Roman" panose="02020603050405020304" pitchFamily="18" charset="0"/>
              </a:rPr>
              <a:t>コース（一人２講座まで</a:t>
            </a:r>
            <a:r>
              <a:rPr lang="ja-JP" altLang="en-US" sz="1400" kern="100" dirty="0">
                <a:effectLst/>
                <a:latin typeface="游明朝" panose="02020400000000000000" pitchFamily="18" charset="-128"/>
                <a:ea typeface="游明朝" panose="02020400000000000000" pitchFamily="18" charset="-128"/>
                <a:cs typeface="Times New Roman" panose="02020603050405020304" pitchFamily="18" charset="0"/>
              </a:rPr>
              <a:t>同時受講できます。</a:t>
            </a:r>
            <a:r>
              <a:rPr lang="ja-JP" altLang="ja-JP" sz="1400" kern="100" dirty="0">
                <a:effectLst/>
                <a:latin typeface="游明朝" panose="02020400000000000000" pitchFamily="18" charset="-128"/>
                <a:ea typeface="游明朝" panose="02020400000000000000" pitchFamily="18" charset="-128"/>
                <a:cs typeface="Times New Roman" panose="02020603050405020304" pitchFamily="18" charset="0"/>
              </a:rPr>
              <a:t>）</a:t>
            </a:r>
            <a:endParaRPr lang="en-US" alt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628650" indent="-628650" algn="just"/>
            <a:r>
              <a:rPr lang="ja-JP" altLang="en-US" sz="1400" kern="100" dirty="0">
                <a:latin typeface="游明朝" panose="02020400000000000000" pitchFamily="18" charset="-128"/>
                <a:ea typeface="游明朝" panose="02020400000000000000" pitchFamily="18" charset="-128"/>
                <a:cs typeface="Times New Roman" panose="02020603050405020304" pitchFamily="18" charset="0"/>
              </a:rPr>
              <a:t>　　　　　　</a:t>
            </a:r>
            <a:endParaRPr lang="en-US" alt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762000" indent="-762000" algn="just"/>
            <a:r>
              <a:rPr lang="ja-JP" altLang="ja-JP" sz="1400" kern="100" dirty="0">
                <a:effectLst/>
                <a:latin typeface="游明朝" panose="02020400000000000000" pitchFamily="18" charset="-128"/>
                <a:ea typeface="游明朝" panose="02020400000000000000" pitchFamily="18" charset="-128"/>
                <a:cs typeface="Times New Roman" panose="02020603050405020304" pitchFamily="18" charset="0"/>
              </a:rPr>
              <a:t>対象：阿蘇のことが大好きな方</a:t>
            </a:r>
          </a:p>
          <a:p>
            <a:pPr marL="762000" indent="-762000" algn="just"/>
            <a:r>
              <a:rPr lang="ja-JP" altLang="en-US" sz="140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ja-JP" altLang="ja-JP" sz="1400" kern="100" dirty="0">
                <a:effectLst/>
                <a:latin typeface="游明朝" panose="02020400000000000000" pitchFamily="18" charset="-128"/>
                <a:ea typeface="游明朝" panose="02020400000000000000" pitchFamily="18" charset="-128"/>
                <a:cs typeface="Times New Roman" panose="02020603050405020304" pitchFamily="18" charset="0"/>
              </a:rPr>
              <a:t>自然科学関係に興味のある方　</a:t>
            </a:r>
          </a:p>
          <a:p>
            <a:pPr marL="762000" indent="-762000" algn="just"/>
            <a:r>
              <a:rPr lang="ja-JP" altLang="en-US" sz="140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ja-JP" altLang="ja-JP" sz="1400" kern="100" dirty="0">
                <a:effectLst/>
                <a:latin typeface="游明朝" panose="02020400000000000000" pitchFamily="18" charset="-128"/>
                <a:ea typeface="游明朝" panose="02020400000000000000" pitchFamily="18" charset="-128"/>
                <a:cs typeface="Times New Roman" panose="02020603050405020304" pitchFamily="18" charset="0"/>
              </a:rPr>
              <a:t>防災士、学芸員資格取得に興味のある方</a:t>
            </a:r>
          </a:p>
          <a:p>
            <a:pPr marL="762000" indent="-762000" algn="just"/>
            <a:r>
              <a:rPr lang="ja-JP" altLang="en-US" sz="140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ja-JP" altLang="ja-JP" sz="1400" kern="100" dirty="0">
                <a:effectLst/>
                <a:latin typeface="游明朝" panose="02020400000000000000" pitchFamily="18" charset="-128"/>
                <a:ea typeface="游明朝" panose="02020400000000000000" pitchFamily="18" charset="-128"/>
                <a:cs typeface="Times New Roman" panose="02020603050405020304" pitchFamily="18" charset="0"/>
              </a:rPr>
              <a:t>修了後、</a:t>
            </a:r>
            <a:r>
              <a:rPr lang="en-US" altLang="ja-JP" sz="1400" kern="100" dirty="0">
                <a:effectLst/>
                <a:latin typeface="游明朝" panose="02020400000000000000" pitchFamily="18" charset="-128"/>
                <a:ea typeface="游明朝" panose="02020400000000000000" pitchFamily="18" charset="-128"/>
                <a:cs typeface="Times New Roman" panose="02020603050405020304" pitchFamily="18" charset="0"/>
              </a:rPr>
              <a:t>SG</a:t>
            </a:r>
            <a:r>
              <a:rPr lang="ja-JP" altLang="ja-JP" sz="1400" kern="100" dirty="0">
                <a:effectLst/>
                <a:latin typeface="游明朝" panose="02020400000000000000" pitchFamily="18" charset="-128"/>
                <a:ea typeface="游明朝" panose="02020400000000000000" pitchFamily="18" charset="-128"/>
                <a:cs typeface="Times New Roman" panose="02020603050405020304" pitchFamily="18" charset="0"/>
              </a:rPr>
              <a:t>として活動する意思のある方</a:t>
            </a:r>
          </a:p>
          <a:p>
            <a:pPr marL="762000" indent="-762000" algn="just"/>
            <a:r>
              <a:rPr lang="ja-JP" altLang="en-US" sz="140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ja-JP" altLang="ja-JP" sz="1400" kern="100" dirty="0">
                <a:effectLst/>
                <a:latin typeface="游明朝" panose="02020400000000000000" pitchFamily="18" charset="-128"/>
                <a:ea typeface="游明朝" panose="02020400000000000000" pitchFamily="18" charset="-128"/>
                <a:cs typeface="Times New Roman" panose="02020603050405020304" pitchFamily="18" charset="0"/>
              </a:rPr>
              <a:t>メール受信環境が整っている方</a:t>
            </a:r>
            <a:endParaRPr lang="en-US" alt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762000" indent="-762000" algn="just"/>
            <a:r>
              <a:rPr lang="ja-JP" altLang="en-US" sz="140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ja-JP" sz="1400" kern="100" dirty="0">
                <a:effectLst/>
                <a:latin typeface="游明朝" panose="02020400000000000000" pitchFamily="18" charset="-128"/>
                <a:ea typeface="游明朝" panose="02020400000000000000" pitchFamily="18" charset="-128"/>
                <a:cs typeface="Times New Roman" panose="02020603050405020304" pitchFamily="18" charset="0"/>
              </a:rPr>
              <a:t>九州在住の方</a:t>
            </a:r>
            <a:r>
              <a:rPr lang="en-US" altLang="ja-JP" sz="14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altLang="ja-JP" sz="1400" kern="100" dirty="0">
                <a:effectLst/>
                <a:latin typeface="游明朝" panose="02020400000000000000" pitchFamily="18" charset="-128"/>
                <a:ea typeface="游明朝" panose="02020400000000000000" pitchFamily="18" charset="-128"/>
                <a:cs typeface="Times New Roman" panose="02020603050405020304" pitchFamily="18" charset="0"/>
              </a:rPr>
              <a:t>熊本県内主力</a:t>
            </a:r>
            <a:r>
              <a:rPr lang="en-US" altLang="ja-JP" sz="1400" kern="100" dirty="0">
                <a:effectLst/>
                <a:latin typeface="游明朝" panose="02020400000000000000" pitchFamily="18" charset="-128"/>
                <a:ea typeface="游明朝" panose="02020400000000000000" pitchFamily="18" charset="-128"/>
                <a:cs typeface="Times New Roman" panose="02020603050405020304" pitchFamily="18" charset="0"/>
              </a:rPr>
              <a:t>)</a:t>
            </a:r>
          </a:p>
          <a:p>
            <a:pPr marL="762000" indent="-762000" algn="just"/>
            <a:endParaRPr lang="ja-JP" alt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762000" indent="-762000" algn="just"/>
            <a:r>
              <a:rPr lang="ja-JP" altLang="ja-JP" sz="1400" kern="100" dirty="0">
                <a:effectLst/>
                <a:latin typeface="游明朝" panose="02020400000000000000" pitchFamily="18" charset="-128"/>
                <a:ea typeface="游明朝" panose="02020400000000000000" pitchFamily="18" charset="-128"/>
                <a:cs typeface="Times New Roman" panose="02020603050405020304" pitchFamily="18" charset="0"/>
              </a:rPr>
              <a:t>定員：各</a:t>
            </a:r>
            <a:r>
              <a:rPr lang="ja-JP" altLang="en-US" sz="1400" kern="100" dirty="0">
                <a:effectLst/>
                <a:latin typeface="游明朝" panose="02020400000000000000" pitchFamily="18" charset="-128"/>
                <a:ea typeface="游明朝" panose="02020400000000000000" pitchFamily="18" charset="-128"/>
                <a:cs typeface="Times New Roman" panose="02020603050405020304" pitchFamily="18" charset="0"/>
              </a:rPr>
              <a:t>コース</a:t>
            </a:r>
            <a:r>
              <a:rPr lang="en-US" altLang="ja-JP" sz="1400" kern="100" dirty="0">
                <a:effectLst/>
                <a:latin typeface="游明朝" panose="02020400000000000000" pitchFamily="18" charset="-128"/>
                <a:ea typeface="游明朝" panose="02020400000000000000" pitchFamily="18" charset="-128"/>
                <a:cs typeface="Times New Roman" panose="02020603050405020304" pitchFamily="18" charset="0"/>
              </a:rPr>
              <a:t>10</a:t>
            </a:r>
            <a:r>
              <a:rPr lang="ja-JP" altLang="ja-JP" sz="1400" kern="100" dirty="0">
                <a:effectLst/>
                <a:latin typeface="游明朝" panose="02020400000000000000" pitchFamily="18" charset="-128"/>
                <a:ea typeface="游明朝" panose="02020400000000000000" pitchFamily="18" charset="-128"/>
                <a:cs typeface="Times New Roman" panose="02020603050405020304" pitchFamily="18" charset="0"/>
              </a:rPr>
              <a:t>名　</a:t>
            </a:r>
            <a:endParaRPr lang="en-US" alt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762000" indent="-762000" algn="just"/>
            <a:endParaRPr lang="en-US" altLang="ja-JP" sz="1400" kern="100" dirty="0">
              <a:latin typeface="游明朝" panose="02020400000000000000" pitchFamily="18" charset="-128"/>
              <a:ea typeface="游明朝" panose="02020400000000000000" pitchFamily="18" charset="-128"/>
              <a:cs typeface="Times New Roman" panose="02020603050405020304" pitchFamily="18" charset="0"/>
            </a:endParaRPr>
          </a:p>
          <a:p>
            <a:pPr marL="762000" indent="-762000" algn="just"/>
            <a:r>
              <a:rPr lang="ja-JP" altLang="en-US" sz="1400" kern="100" dirty="0">
                <a:effectLst/>
                <a:latin typeface="游明朝" panose="02020400000000000000" pitchFamily="18" charset="-128"/>
                <a:ea typeface="游明朝" panose="02020400000000000000" pitchFamily="18" charset="-128"/>
                <a:cs typeface="Times New Roman" panose="02020603050405020304" pitchFamily="18" charset="0"/>
              </a:rPr>
              <a:t>入会金：  </a:t>
            </a:r>
            <a:r>
              <a:rPr lang="en-US" altLang="ja-JP" sz="1400" kern="100" dirty="0">
                <a:effectLst/>
                <a:latin typeface="游明朝" panose="02020400000000000000" pitchFamily="18" charset="-128"/>
                <a:ea typeface="游明朝" panose="02020400000000000000" pitchFamily="18" charset="-128"/>
                <a:cs typeface="Times New Roman" panose="02020603050405020304" pitchFamily="18" charset="0"/>
              </a:rPr>
              <a:t>5,000</a:t>
            </a:r>
            <a:r>
              <a:rPr lang="ja-JP" altLang="en-US" sz="1400" kern="100" dirty="0">
                <a:effectLst/>
                <a:latin typeface="游明朝" panose="02020400000000000000" pitchFamily="18" charset="-128"/>
                <a:ea typeface="游明朝" panose="02020400000000000000" pitchFamily="18" charset="-128"/>
                <a:cs typeface="Times New Roman" panose="02020603050405020304" pitchFamily="18" charset="0"/>
              </a:rPr>
              <a:t>円</a:t>
            </a:r>
            <a:endParaRPr lang="en-US" alt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762000" indent="-762000" algn="just"/>
            <a:r>
              <a:rPr lang="ja-JP" altLang="en-US" sz="1400" kern="100" dirty="0">
                <a:latin typeface="游明朝" panose="02020400000000000000" pitchFamily="18" charset="-128"/>
                <a:ea typeface="游明朝" panose="02020400000000000000" pitchFamily="18" charset="-128"/>
                <a:cs typeface="Times New Roman" panose="02020603050405020304" pitchFamily="18" charset="0"/>
              </a:rPr>
              <a:t>受講料：</a:t>
            </a:r>
            <a:r>
              <a:rPr lang="en-US" altLang="ja-JP" sz="1400" kern="100" dirty="0">
                <a:latin typeface="游明朝" panose="02020400000000000000" pitchFamily="18" charset="-128"/>
                <a:ea typeface="游明朝" panose="02020400000000000000" pitchFamily="18" charset="-128"/>
                <a:cs typeface="Times New Roman" panose="02020603050405020304" pitchFamily="18" charset="0"/>
              </a:rPr>
              <a:t>15,000</a:t>
            </a:r>
            <a:r>
              <a:rPr lang="ja-JP" altLang="en-US" sz="1400" kern="100" dirty="0">
                <a:latin typeface="游明朝" panose="02020400000000000000" pitchFamily="18" charset="-128"/>
                <a:ea typeface="游明朝" panose="02020400000000000000" pitchFamily="18" charset="-128"/>
                <a:cs typeface="Times New Roman" panose="02020603050405020304" pitchFamily="18" charset="0"/>
              </a:rPr>
              <a:t>円</a:t>
            </a:r>
            <a:r>
              <a:rPr lang="en-US" altLang="ja-JP" sz="1400" kern="100" dirty="0">
                <a:latin typeface="游明朝" panose="02020400000000000000" pitchFamily="18" charset="-128"/>
                <a:ea typeface="游明朝" panose="02020400000000000000" pitchFamily="18" charset="-128"/>
                <a:cs typeface="Times New Roman" panose="02020603050405020304" pitchFamily="18" charset="0"/>
              </a:rPr>
              <a:t>/1</a:t>
            </a:r>
            <a:r>
              <a:rPr lang="ja-JP" altLang="en-US" sz="1400" kern="100" dirty="0">
                <a:latin typeface="游明朝" panose="02020400000000000000" pitchFamily="18" charset="-128"/>
                <a:ea typeface="游明朝" panose="02020400000000000000" pitchFamily="18" charset="-128"/>
                <a:cs typeface="Times New Roman" panose="02020603050405020304" pitchFamily="18" charset="0"/>
              </a:rPr>
              <a:t>コース</a:t>
            </a:r>
            <a:endParaRPr lang="en-US" altLang="ja-JP" sz="1400" kern="100" dirty="0">
              <a:latin typeface="游明朝" panose="02020400000000000000" pitchFamily="18" charset="-128"/>
              <a:ea typeface="游明朝" panose="02020400000000000000" pitchFamily="18" charset="-128"/>
              <a:cs typeface="Times New Roman" panose="02020603050405020304" pitchFamily="18" charset="0"/>
            </a:endParaRPr>
          </a:p>
          <a:p>
            <a:pPr marL="762000" indent="-762000" algn="just"/>
            <a:r>
              <a:rPr lang="ja-JP" altLang="en-US" sz="140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ja-JP" altLang="en-US" sz="1400" kern="100" dirty="0">
                <a:latin typeface="游明朝" panose="02020400000000000000" pitchFamily="18" charset="-128"/>
                <a:ea typeface="游明朝" panose="02020400000000000000" pitchFamily="18" charset="-128"/>
                <a:cs typeface="Times New Roman" panose="02020603050405020304" pitchFamily="18" charset="0"/>
              </a:rPr>
              <a:t>ガイド予約サイトにて事前カード決済</a:t>
            </a:r>
            <a:endParaRPr lang="ja-JP" alt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2" name="テキスト ボックス 1">
            <a:extLst>
              <a:ext uri="{FF2B5EF4-FFF2-40B4-BE49-F238E27FC236}">
                <a16:creationId xmlns:a16="http://schemas.microsoft.com/office/drawing/2014/main" id="{6E094517-9E87-DEC2-AE1C-EA3E05C32209}"/>
              </a:ext>
            </a:extLst>
          </p:cNvPr>
          <p:cNvSpPr txBox="1"/>
          <p:nvPr/>
        </p:nvSpPr>
        <p:spPr>
          <a:xfrm>
            <a:off x="319315" y="10378266"/>
            <a:ext cx="7240359" cy="276999"/>
          </a:xfrm>
          <a:prstGeom prst="rect">
            <a:avLst/>
          </a:prstGeom>
          <a:noFill/>
        </p:spPr>
        <p:txBody>
          <a:bodyPr wrap="square" rtlCol="0">
            <a:spAutoFit/>
          </a:bodyPr>
          <a:lstStyle/>
          <a:p>
            <a:r>
              <a:rPr kumimoji="1" lang="en-US" altLang="ja-JP" sz="1200" dirty="0"/>
              <a:t>※</a:t>
            </a:r>
            <a:r>
              <a:rPr kumimoji="1" lang="ja-JP" altLang="en-US" sz="1200" dirty="0"/>
              <a:t>座学は原則オンライン受講あり</a:t>
            </a:r>
          </a:p>
        </p:txBody>
      </p:sp>
      <p:graphicFrame>
        <p:nvGraphicFramePr>
          <p:cNvPr id="3" name="表 2">
            <a:extLst>
              <a:ext uri="{FF2B5EF4-FFF2-40B4-BE49-F238E27FC236}">
                <a16:creationId xmlns:a16="http://schemas.microsoft.com/office/drawing/2014/main" id="{093BB105-AC26-0FCF-CC22-69F48F8EFB72}"/>
              </a:ext>
            </a:extLst>
          </p:cNvPr>
          <p:cNvGraphicFramePr>
            <a:graphicFrameLocks noGrp="1"/>
          </p:cNvGraphicFramePr>
          <p:nvPr>
            <p:extLst>
              <p:ext uri="{D42A27DB-BD31-4B8C-83A1-F6EECF244321}">
                <p14:modId xmlns:p14="http://schemas.microsoft.com/office/powerpoint/2010/main" val="2621273603"/>
              </p:ext>
            </p:extLst>
          </p:nvPr>
        </p:nvGraphicFramePr>
        <p:xfrm>
          <a:off x="413205" y="5761976"/>
          <a:ext cx="6118224" cy="4625340"/>
        </p:xfrm>
        <a:graphic>
          <a:graphicData uri="http://schemas.openxmlformats.org/drawingml/2006/table">
            <a:tbl>
              <a:tblPr>
                <a:tableStyleId>{D7AC3CCA-C797-4891-BE02-D94E43425B78}</a:tableStyleId>
              </a:tblPr>
              <a:tblGrid>
                <a:gridCol w="751566">
                  <a:extLst>
                    <a:ext uri="{9D8B030D-6E8A-4147-A177-3AD203B41FA5}">
                      <a16:colId xmlns:a16="http://schemas.microsoft.com/office/drawing/2014/main" val="2044922775"/>
                    </a:ext>
                  </a:extLst>
                </a:gridCol>
                <a:gridCol w="609600">
                  <a:extLst>
                    <a:ext uri="{9D8B030D-6E8A-4147-A177-3AD203B41FA5}">
                      <a16:colId xmlns:a16="http://schemas.microsoft.com/office/drawing/2014/main" val="1763109159"/>
                    </a:ext>
                  </a:extLst>
                </a:gridCol>
                <a:gridCol w="1240971">
                  <a:extLst>
                    <a:ext uri="{9D8B030D-6E8A-4147-A177-3AD203B41FA5}">
                      <a16:colId xmlns:a16="http://schemas.microsoft.com/office/drawing/2014/main" val="204869701"/>
                    </a:ext>
                  </a:extLst>
                </a:gridCol>
                <a:gridCol w="3516087">
                  <a:extLst>
                    <a:ext uri="{9D8B030D-6E8A-4147-A177-3AD203B41FA5}">
                      <a16:colId xmlns:a16="http://schemas.microsoft.com/office/drawing/2014/main" val="609869174"/>
                    </a:ext>
                  </a:extLst>
                </a:gridCol>
              </a:tblGrid>
              <a:tr h="236220">
                <a:tc>
                  <a:txBody>
                    <a:bodyPr/>
                    <a:lstStyle/>
                    <a:p>
                      <a:pPr algn="l" fontAlgn="ctr"/>
                      <a:r>
                        <a:rPr lang="ja-JP" altLang="en-US" sz="1100" u="none" strike="noStrike" dirty="0">
                          <a:effectLst/>
                          <a:latin typeface="+mn-ea"/>
                          <a:ea typeface="+mn-ea"/>
                        </a:rPr>
                        <a:t>カテゴリー</a:t>
                      </a:r>
                      <a:endParaRPr lang="ja-JP" altLang="en-US" sz="1100" b="0" i="0" u="none" strike="noStrike" dirty="0">
                        <a:solidFill>
                          <a:srgbClr val="000000"/>
                        </a:solidFill>
                        <a:effectLst/>
                        <a:latin typeface="+mn-ea"/>
                        <a:ea typeface="+mn-ea"/>
                      </a:endParaRPr>
                    </a:p>
                  </a:txBody>
                  <a:tcPr marL="7620" marR="7620" marT="7620" marB="0" anchor="ctr"/>
                </a:tc>
                <a:tc>
                  <a:txBody>
                    <a:bodyPr/>
                    <a:lstStyle/>
                    <a:p>
                      <a:pPr algn="l" fontAlgn="ctr"/>
                      <a:r>
                        <a:rPr lang="ja-JP" altLang="en-US" sz="1100" u="none" strike="noStrike">
                          <a:effectLst/>
                          <a:latin typeface="+mn-ea"/>
                          <a:ea typeface="+mn-ea"/>
                        </a:rPr>
                        <a:t>講座番号</a:t>
                      </a:r>
                      <a:endParaRPr lang="ja-JP" altLang="en-US" sz="1100" b="0" i="0" u="none" strike="noStrike">
                        <a:solidFill>
                          <a:srgbClr val="000000"/>
                        </a:solidFill>
                        <a:effectLst/>
                        <a:latin typeface="+mn-ea"/>
                        <a:ea typeface="+mn-ea"/>
                      </a:endParaRPr>
                    </a:p>
                  </a:txBody>
                  <a:tcPr marL="7620" marR="7620" marT="7620" marB="0" anchor="ctr"/>
                </a:tc>
                <a:tc>
                  <a:txBody>
                    <a:bodyPr/>
                    <a:lstStyle/>
                    <a:p>
                      <a:pPr algn="l" fontAlgn="ctr"/>
                      <a:r>
                        <a:rPr lang="ja-JP" altLang="en-US" sz="1100" u="none" strike="noStrike">
                          <a:effectLst/>
                          <a:latin typeface="+mn-ea"/>
                          <a:ea typeface="+mn-ea"/>
                        </a:rPr>
                        <a:t>講座名</a:t>
                      </a:r>
                      <a:endParaRPr lang="ja-JP" altLang="en-US" sz="1100" b="0" i="0" u="none" strike="noStrike">
                        <a:solidFill>
                          <a:srgbClr val="000000"/>
                        </a:solidFill>
                        <a:effectLst/>
                        <a:latin typeface="+mn-ea"/>
                        <a:ea typeface="+mn-ea"/>
                      </a:endParaRPr>
                    </a:p>
                  </a:txBody>
                  <a:tcPr marL="7620" marR="7620" marT="7620" marB="0" anchor="ctr"/>
                </a:tc>
                <a:tc>
                  <a:txBody>
                    <a:bodyPr/>
                    <a:lstStyle/>
                    <a:p>
                      <a:pPr algn="l" rtl="0" fontAlgn="ctr"/>
                      <a:r>
                        <a:rPr lang="ja-JP" altLang="en-US" sz="1100" u="none" strike="noStrike">
                          <a:effectLst/>
                          <a:latin typeface="+mn-ea"/>
                          <a:ea typeface="+mn-ea"/>
                        </a:rPr>
                        <a:t>内容</a:t>
                      </a:r>
                      <a:endParaRPr lang="ja-JP" altLang="en-US" sz="1100" b="0" i="0" u="none" strike="noStrike">
                        <a:solidFill>
                          <a:srgbClr val="000000"/>
                        </a:solidFill>
                        <a:effectLst/>
                        <a:latin typeface="+mn-ea"/>
                        <a:ea typeface="+mn-ea"/>
                      </a:endParaRPr>
                    </a:p>
                  </a:txBody>
                  <a:tcPr marL="7620" marR="7620" marT="7620" marB="0" anchor="ctr"/>
                </a:tc>
                <a:extLst>
                  <a:ext uri="{0D108BD9-81ED-4DB2-BD59-A6C34878D82A}">
                    <a16:rowId xmlns:a16="http://schemas.microsoft.com/office/drawing/2014/main" val="2439831661"/>
                  </a:ext>
                </a:extLst>
              </a:tr>
              <a:tr h="228600">
                <a:tc rowSpan="3">
                  <a:txBody>
                    <a:bodyPr/>
                    <a:lstStyle/>
                    <a:p>
                      <a:pPr algn="ctr" fontAlgn="ctr"/>
                      <a:r>
                        <a:rPr lang="ja-JP" altLang="en-US" sz="1100" u="none" strike="noStrike" dirty="0">
                          <a:effectLst/>
                          <a:latin typeface="+mn-ea"/>
                          <a:ea typeface="+mn-ea"/>
                        </a:rPr>
                        <a:t>火山系</a:t>
                      </a:r>
                      <a:endParaRPr lang="ja-JP" altLang="en-US" sz="1100" b="0" i="0" u="none" strike="noStrike" dirty="0">
                        <a:solidFill>
                          <a:srgbClr val="000000"/>
                        </a:solidFill>
                        <a:effectLst/>
                        <a:latin typeface="+mn-ea"/>
                        <a:ea typeface="+mn-ea"/>
                      </a:endParaRPr>
                    </a:p>
                  </a:txBody>
                  <a:tcPr marL="7620" marR="7620" marT="7620" marB="0" anchor="ctr">
                    <a:solidFill>
                      <a:schemeClr val="accent2">
                        <a:lumMod val="20000"/>
                        <a:lumOff val="80000"/>
                      </a:schemeClr>
                    </a:solidFill>
                  </a:tcPr>
                </a:tc>
                <a:tc>
                  <a:txBody>
                    <a:bodyPr/>
                    <a:lstStyle/>
                    <a:p>
                      <a:pPr algn="ctr" fontAlgn="ctr"/>
                      <a:r>
                        <a:rPr lang="ja-JP" altLang="en-US" sz="1100" u="none" strike="noStrike" dirty="0">
                          <a:effectLst/>
                          <a:latin typeface="+mn-ea"/>
                          <a:ea typeface="+mn-ea"/>
                        </a:rPr>
                        <a:t>①</a:t>
                      </a:r>
                      <a:endParaRPr lang="ja-JP" altLang="en-US" sz="1100" b="0" i="0" u="none" strike="noStrike" dirty="0">
                        <a:solidFill>
                          <a:srgbClr val="000000"/>
                        </a:solidFill>
                        <a:effectLst/>
                        <a:latin typeface="+mn-ea"/>
                        <a:ea typeface="+mn-ea"/>
                      </a:endParaRPr>
                    </a:p>
                  </a:txBody>
                  <a:tcPr marL="7620" marR="7620" marT="7620" marB="0" anchor="ctr">
                    <a:solidFill>
                      <a:schemeClr val="accent2">
                        <a:lumMod val="20000"/>
                        <a:lumOff val="80000"/>
                      </a:schemeClr>
                    </a:solidFill>
                  </a:tcPr>
                </a:tc>
                <a:tc>
                  <a:txBody>
                    <a:bodyPr/>
                    <a:lstStyle/>
                    <a:p>
                      <a:pPr algn="l" fontAlgn="ctr"/>
                      <a:r>
                        <a:rPr lang="ja-JP" altLang="en-US" sz="1100" u="none" strike="noStrike" dirty="0">
                          <a:effectLst/>
                          <a:latin typeface="+mn-ea"/>
                          <a:ea typeface="+mn-ea"/>
                        </a:rPr>
                        <a:t>火山防災</a:t>
                      </a:r>
                      <a:endParaRPr lang="ja-JP" altLang="en-US" sz="1100" b="0" i="0" u="none" strike="noStrike" dirty="0">
                        <a:solidFill>
                          <a:srgbClr val="000000"/>
                        </a:solidFill>
                        <a:effectLst/>
                        <a:latin typeface="+mn-ea"/>
                        <a:ea typeface="+mn-ea"/>
                      </a:endParaRPr>
                    </a:p>
                  </a:txBody>
                  <a:tcPr marL="7620" marR="7620" marT="7620" marB="0" anchor="ctr">
                    <a:solidFill>
                      <a:schemeClr val="accent2">
                        <a:lumMod val="20000"/>
                        <a:lumOff val="80000"/>
                      </a:schemeClr>
                    </a:solidFill>
                  </a:tcPr>
                </a:tc>
                <a:tc>
                  <a:txBody>
                    <a:bodyPr/>
                    <a:lstStyle/>
                    <a:p>
                      <a:pPr algn="l" rtl="0" fontAlgn="ctr"/>
                      <a:r>
                        <a:rPr lang="ja-JP" altLang="en-US" sz="1100" u="none" strike="noStrike" dirty="0">
                          <a:effectLst/>
                          <a:latin typeface="+mn-ea"/>
                          <a:ea typeface="+mn-ea"/>
                        </a:rPr>
                        <a:t>中岳の火山防災、火口カメラ見学等　　　　　　　</a:t>
                      </a:r>
                      <a:endParaRPr lang="ja-JP" altLang="en-US" sz="1100" b="0" i="0" u="none" strike="noStrike" dirty="0">
                        <a:solidFill>
                          <a:srgbClr val="000000"/>
                        </a:solidFill>
                        <a:effectLst/>
                        <a:latin typeface="+mn-ea"/>
                        <a:ea typeface="+mn-ea"/>
                      </a:endParaRPr>
                    </a:p>
                  </a:txBody>
                  <a:tcPr marL="7620" marR="7620" marT="7620" marB="0" anchor="ctr">
                    <a:solidFill>
                      <a:schemeClr val="accent2">
                        <a:lumMod val="20000"/>
                        <a:lumOff val="80000"/>
                      </a:schemeClr>
                    </a:solidFill>
                  </a:tcPr>
                </a:tc>
                <a:extLst>
                  <a:ext uri="{0D108BD9-81ED-4DB2-BD59-A6C34878D82A}">
                    <a16:rowId xmlns:a16="http://schemas.microsoft.com/office/drawing/2014/main" val="2136719028"/>
                  </a:ext>
                </a:extLst>
              </a:tr>
              <a:tr h="236220">
                <a:tc vMerge="1">
                  <a:txBody>
                    <a:bodyPr/>
                    <a:lstStyle/>
                    <a:p>
                      <a:endParaRPr kumimoji="1" lang="ja-JP" altLang="en-US"/>
                    </a:p>
                  </a:txBody>
                  <a:tcPr/>
                </a:tc>
                <a:tc>
                  <a:txBody>
                    <a:bodyPr/>
                    <a:lstStyle/>
                    <a:p>
                      <a:pPr algn="ctr" fontAlgn="ctr"/>
                      <a:r>
                        <a:rPr lang="ja-JP" altLang="en-US" sz="1100" u="none" strike="noStrike">
                          <a:effectLst/>
                          <a:latin typeface="+mn-ea"/>
                          <a:ea typeface="+mn-ea"/>
                        </a:rPr>
                        <a:t>②</a:t>
                      </a:r>
                      <a:endParaRPr lang="ja-JP" altLang="en-US" sz="1100" b="0" i="0" u="none" strike="noStrike">
                        <a:solidFill>
                          <a:srgbClr val="000000"/>
                        </a:solidFill>
                        <a:effectLst/>
                        <a:latin typeface="+mn-ea"/>
                        <a:ea typeface="+mn-ea"/>
                      </a:endParaRPr>
                    </a:p>
                  </a:txBody>
                  <a:tcPr marL="7620" marR="7620" marT="7620" marB="0" anchor="ctr">
                    <a:solidFill>
                      <a:schemeClr val="accent2">
                        <a:lumMod val="20000"/>
                        <a:lumOff val="80000"/>
                      </a:schemeClr>
                    </a:solidFill>
                  </a:tcPr>
                </a:tc>
                <a:tc>
                  <a:txBody>
                    <a:bodyPr/>
                    <a:lstStyle/>
                    <a:p>
                      <a:pPr algn="l" fontAlgn="ctr"/>
                      <a:r>
                        <a:rPr lang="ja-JP" altLang="en-US" sz="1100" u="none" strike="noStrike" dirty="0">
                          <a:effectLst/>
                          <a:latin typeface="+mn-ea"/>
                          <a:ea typeface="+mn-ea"/>
                        </a:rPr>
                        <a:t>火山博物館</a:t>
                      </a:r>
                      <a:endParaRPr lang="ja-JP" altLang="en-US" sz="1100" b="0" i="0" u="none" strike="noStrike" dirty="0">
                        <a:solidFill>
                          <a:srgbClr val="000000"/>
                        </a:solidFill>
                        <a:effectLst/>
                        <a:latin typeface="+mn-ea"/>
                        <a:ea typeface="+mn-ea"/>
                      </a:endParaRPr>
                    </a:p>
                  </a:txBody>
                  <a:tcPr marL="7620" marR="7620" marT="7620" marB="0" anchor="ctr">
                    <a:solidFill>
                      <a:schemeClr val="accent2">
                        <a:lumMod val="20000"/>
                        <a:lumOff val="80000"/>
                      </a:schemeClr>
                    </a:solidFill>
                  </a:tcPr>
                </a:tc>
                <a:tc>
                  <a:txBody>
                    <a:bodyPr/>
                    <a:lstStyle/>
                    <a:p>
                      <a:pPr algn="l" rtl="0" fontAlgn="ctr"/>
                      <a:r>
                        <a:rPr lang="ja-JP" altLang="en-US" sz="1100" u="none" strike="noStrike" dirty="0">
                          <a:effectLst/>
                          <a:latin typeface="+mn-ea"/>
                          <a:ea typeface="+mn-ea"/>
                        </a:rPr>
                        <a:t>火山博物館の案内、実験、ガイディング等　　　　</a:t>
                      </a:r>
                      <a:endParaRPr lang="ja-JP" altLang="en-US" sz="1100" b="0" i="0" u="none" strike="noStrike" dirty="0">
                        <a:solidFill>
                          <a:srgbClr val="000000"/>
                        </a:solidFill>
                        <a:effectLst/>
                        <a:latin typeface="+mn-ea"/>
                        <a:ea typeface="+mn-ea"/>
                      </a:endParaRPr>
                    </a:p>
                  </a:txBody>
                  <a:tcPr marL="7620" marR="7620" marT="7620" marB="0" anchor="ctr">
                    <a:solidFill>
                      <a:schemeClr val="accent2">
                        <a:lumMod val="20000"/>
                        <a:lumOff val="80000"/>
                      </a:schemeClr>
                    </a:solidFill>
                  </a:tcPr>
                </a:tc>
                <a:extLst>
                  <a:ext uri="{0D108BD9-81ED-4DB2-BD59-A6C34878D82A}">
                    <a16:rowId xmlns:a16="http://schemas.microsoft.com/office/drawing/2014/main" val="582681986"/>
                  </a:ext>
                </a:extLst>
              </a:tr>
              <a:tr h="236220">
                <a:tc vMerge="1">
                  <a:txBody>
                    <a:bodyPr/>
                    <a:lstStyle/>
                    <a:p>
                      <a:endParaRPr kumimoji="1" lang="ja-JP" altLang="en-US"/>
                    </a:p>
                  </a:txBody>
                  <a:tcPr/>
                </a:tc>
                <a:tc>
                  <a:txBody>
                    <a:bodyPr/>
                    <a:lstStyle/>
                    <a:p>
                      <a:pPr algn="ctr" fontAlgn="ctr"/>
                      <a:r>
                        <a:rPr lang="ja-JP" altLang="en-US" sz="1100" u="none" strike="noStrike">
                          <a:effectLst/>
                          <a:latin typeface="+mn-ea"/>
                          <a:ea typeface="+mn-ea"/>
                        </a:rPr>
                        <a:t>③</a:t>
                      </a:r>
                      <a:endParaRPr lang="ja-JP" altLang="en-US" sz="1100" b="0" i="0" u="none" strike="noStrike">
                        <a:solidFill>
                          <a:srgbClr val="000000"/>
                        </a:solidFill>
                        <a:effectLst/>
                        <a:latin typeface="+mn-ea"/>
                        <a:ea typeface="+mn-ea"/>
                      </a:endParaRPr>
                    </a:p>
                  </a:txBody>
                  <a:tcPr marL="7620" marR="7620" marT="7620" marB="0" anchor="ctr">
                    <a:solidFill>
                      <a:schemeClr val="accent2">
                        <a:lumMod val="20000"/>
                        <a:lumOff val="80000"/>
                      </a:schemeClr>
                    </a:solidFill>
                  </a:tcPr>
                </a:tc>
                <a:tc>
                  <a:txBody>
                    <a:bodyPr/>
                    <a:lstStyle/>
                    <a:p>
                      <a:pPr algn="l" fontAlgn="ctr"/>
                      <a:r>
                        <a:rPr lang="ja-JP" altLang="en-US" sz="1100" u="none" strike="noStrike">
                          <a:effectLst/>
                          <a:latin typeface="+mn-ea"/>
                          <a:ea typeface="+mn-ea"/>
                        </a:rPr>
                        <a:t>阿蘇ジオパーク</a:t>
                      </a:r>
                      <a:endParaRPr lang="ja-JP" altLang="en-US" sz="1100" b="0" i="0" u="none" strike="noStrike">
                        <a:solidFill>
                          <a:srgbClr val="000000"/>
                        </a:solidFill>
                        <a:effectLst/>
                        <a:latin typeface="+mn-ea"/>
                        <a:ea typeface="+mn-ea"/>
                      </a:endParaRPr>
                    </a:p>
                  </a:txBody>
                  <a:tcPr marL="7620" marR="7620" marT="7620" marB="0" anchor="ctr">
                    <a:solidFill>
                      <a:schemeClr val="accent2">
                        <a:lumMod val="20000"/>
                        <a:lumOff val="80000"/>
                      </a:schemeClr>
                    </a:solidFill>
                  </a:tcPr>
                </a:tc>
                <a:tc>
                  <a:txBody>
                    <a:bodyPr/>
                    <a:lstStyle/>
                    <a:p>
                      <a:pPr algn="l" rtl="0" fontAlgn="ctr"/>
                      <a:r>
                        <a:rPr lang="ja-JP" altLang="en-US" sz="1100" u="none" strike="noStrike" dirty="0">
                          <a:effectLst/>
                          <a:latin typeface="+mn-ea"/>
                          <a:ea typeface="+mn-ea"/>
                        </a:rPr>
                        <a:t>阿蘇ジオパーク入門、フィールドワーク等　　　　</a:t>
                      </a:r>
                      <a:endParaRPr lang="ja-JP" altLang="en-US" sz="1100" b="0" i="0" u="none" strike="noStrike" dirty="0">
                        <a:solidFill>
                          <a:srgbClr val="000000"/>
                        </a:solidFill>
                        <a:effectLst/>
                        <a:latin typeface="+mn-ea"/>
                        <a:ea typeface="+mn-ea"/>
                      </a:endParaRPr>
                    </a:p>
                  </a:txBody>
                  <a:tcPr marL="7620" marR="7620" marT="7620" marB="0" anchor="ctr">
                    <a:solidFill>
                      <a:schemeClr val="accent2">
                        <a:lumMod val="20000"/>
                        <a:lumOff val="80000"/>
                      </a:schemeClr>
                    </a:solidFill>
                  </a:tcPr>
                </a:tc>
                <a:extLst>
                  <a:ext uri="{0D108BD9-81ED-4DB2-BD59-A6C34878D82A}">
                    <a16:rowId xmlns:a16="http://schemas.microsoft.com/office/drawing/2014/main" val="2939378629"/>
                  </a:ext>
                </a:extLst>
              </a:tr>
              <a:tr h="228600">
                <a:tc rowSpan="4">
                  <a:txBody>
                    <a:bodyPr/>
                    <a:lstStyle/>
                    <a:p>
                      <a:pPr algn="ctr" fontAlgn="ctr"/>
                      <a:r>
                        <a:rPr lang="ja-JP" altLang="en-US" sz="1100" u="none" strike="noStrike" dirty="0">
                          <a:effectLst/>
                          <a:latin typeface="+mn-ea"/>
                          <a:ea typeface="+mn-ea"/>
                        </a:rPr>
                        <a:t>歴史文化</a:t>
                      </a:r>
                      <a:endParaRPr lang="ja-JP" altLang="en-US" sz="1100" b="0" i="0" u="none" strike="noStrike" dirty="0">
                        <a:solidFill>
                          <a:srgbClr val="000000"/>
                        </a:solidFill>
                        <a:effectLst/>
                        <a:latin typeface="+mn-ea"/>
                        <a:ea typeface="+mn-ea"/>
                      </a:endParaRPr>
                    </a:p>
                  </a:txBody>
                  <a:tcPr marL="7620" marR="7620" marT="7620" marB="0" anchor="ctr">
                    <a:solidFill>
                      <a:schemeClr val="accent4">
                        <a:lumMod val="40000"/>
                        <a:lumOff val="60000"/>
                      </a:schemeClr>
                    </a:solidFill>
                  </a:tcPr>
                </a:tc>
                <a:tc>
                  <a:txBody>
                    <a:bodyPr/>
                    <a:lstStyle/>
                    <a:p>
                      <a:pPr algn="ctr" fontAlgn="ctr"/>
                      <a:r>
                        <a:rPr lang="ja-JP" altLang="en-US" sz="1100" u="none" strike="noStrike">
                          <a:effectLst/>
                          <a:latin typeface="+mn-ea"/>
                          <a:ea typeface="+mn-ea"/>
                        </a:rPr>
                        <a:t>④</a:t>
                      </a:r>
                      <a:endParaRPr lang="ja-JP" altLang="en-US" sz="1100" b="0" i="0" u="none" strike="noStrike">
                        <a:solidFill>
                          <a:srgbClr val="000000"/>
                        </a:solidFill>
                        <a:effectLst/>
                        <a:latin typeface="+mn-ea"/>
                        <a:ea typeface="+mn-ea"/>
                      </a:endParaRPr>
                    </a:p>
                  </a:txBody>
                  <a:tcPr marL="7620" marR="7620" marT="7620" marB="0" anchor="ctr">
                    <a:solidFill>
                      <a:schemeClr val="accent4">
                        <a:lumMod val="40000"/>
                        <a:lumOff val="60000"/>
                      </a:schemeClr>
                    </a:solidFill>
                  </a:tcPr>
                </a:tc>
                <a:tc>
                  <a:txBody>
                    <a:bodyPr/>
                    <a:lstStyle/>
                    <a:p>
                      <a:pPr algn="l" fontAlgn="ctr"/>
                      <a:r>
                        <a:rPr lang="ja-JP" altLang="en-US" sz="1100" u="none" strike="noStrike">
                          <a:effectLst/>
                          <a:latin typeface="+mn-ea"/>
                          <a:ea typeface="+mn-ea"/>
                        </a:rPr>
                        <a:t>歴史・文化</a:t>
                      </a:r>
                      <a:endParaRPr lang="ja-JP" altLang="en-US" sz="1100" b="0" i="0" u="none" strike="noStrike">
                        <a:solidFill>
                          <a:srgbClr val="000000"/>
                        </a:solidFill>
                        <a:effectLst/>
                        <a:latin typeface="+mn-ea"/>
                        <a:ea typeface="+mn-ea"/>
                      </a:endParaRPr>
                    </a:p>
                  </a:txBody>
                  <a:tcPr marL="7620" marR="7620" marT="7620" marB="0" anchor="ctr">
                    <a:solidFill>
                      <a:schemeClr val="accent4">
                        <a:lumMod val="40000"/>
                        <a:lumOff val="60000"/>
                      </a:schemeClr>
                    </a:solidFill>
                  </a:tcPr>
                </a:tc>
                <a:tc>
                  <a:txBody>
                    <a:bodyPr/>
                    <a:lstStyle/>
                    <a:p>
                      <a:pPr algn="l" rtl="0" fontAlgn="ctr"/>
                      <a:r>
                        <a:rPr lang="ja-JP" altLang="en-US" sz="1100" u="none" strike="noStrike" dirty="0">
                          <a:effectLst/>
                          <a:latin typeface="+mn-ea"/>
                          <a:ea typeface="+mn-ea"/>
                        </a:rPr>
                        <a:t>阿蘇の考古学、世界文化遺産への取り組み等　　　</a:t>
                      </a:r>
                      <a:endParaRPr lang="ja-JP" altLang="en-US" sz="1100" b="0" i="0" u="none" strike="noStrike" dirty="0">
                        <a:solidFill>
                          <a:srgbClr val="000000"/>
                        </a:solidFill>
                        <a:effectLst/>
                        <a:latin typeface="+mn-ea"/>
                        <a:ea typeface="+mn-ea"/>
                      </a:endParaRPr>
                    </a:p>
                  </a:txBody>
                  <a:tcPr marL="7620" marR="7620" marT="7620" marB="0" anchor="ctr">
                    <a:solidFill>
                      <a:schemeClr val="accent4">
                        <a:lumMod val="40000"/>
                        <a:lumOff val="60000"/>
                      </a:schemeClr>
                    </a:solidFill>
                  </a:tcPr>
                </a:tc>
                <a:extLst>
                  <a:ext uri="{0D108BD9-81ED-4DB2-BD59-A6C34878D82A}">
                    <a16:rowId xmlns:a16="http://schemas.microsoft.com/office/drawing/2014/main" val="61707879"/>
                  </a:ext>
                </a:extLst>
              </a:tr>
              <a:tr h="228600">
                <a:tc vMerge="1">
                  <a:txBody>
                    <a:bodyPr/>
                    <a:lstStyle/>
                    <a:p>
                      <a:endParaRPr kumimoji="1" lang="ja-JP" altLang="en-US"/>
                    </a:p>
                  </a:txBody>
                  <a:tcPr/>
                </a:tc>
                <a:tc>
                  <a:txBody>
                    <a:bodyPr/>
                    <a:lstStyle/>
                    <a:p>
                      <a:pPr algn="ctr" fontAlgn="ctr"/>
                      <a:r>
                        <a:rPr lang="ja-JP" altLang="en-US" sz="1100" u="none" strike="noStrike">
                          <a:effectLst/>
                          <a:latin typeface="+mn-ea"/>
                          <a:ea typeface="+mn-ea"/>
                        </a:rPr>
                        <a:t>⑤</a:t>
                      </a:r>
                      <a:endParaRPr lang="ja-JP" altLang="en-US" sz="1100" b="0" i="0" u="none" strike="noStrike">
                        <a:solidFill>
                          <a:srgbClr val="000000"/>
                        </a:solidFill>
                        <a:effectLst/>
                        <a:latin typeface="+mn-ea"/>
                        <a:ea typeface="+mn-ea"/>
                      </a:endParaRPr>
                    </a:p>
                  </a:txBody>
                  <a:tcPr marL="7620" marR="7620" marT="7620" marB="0" anchor="ctr">
                    <a:solidFill>
                      <a:schemeClr val="accent4">
                        <a:lumMod val="40000"/>
                        <a:lumOff val="60000"/>
                      </a:schemeClr>
                    </a:solidFill>
                  </a:tcPr>
                </a:tc>
                <a:tc>
                  <a:txBody>
                    <a:bodyPr/>
                    <a:lstStyle/>
                    <a:p>
                      <a:pPr algn="l" fontAlgn="ctr"/>
                      <a:r>
                        <a:rPr lang="ja-JP" altLang="en-US" sz="1100" u="none" strike="noStrike">
                          <a:effectLst/>
                          <a:latin typeface="+mn-ea"/>
                          <a:ea typeface="+mn-ea"/>
                        </a:rPr>
                        <a:t>農業・食</a:t>
                      </a:r>
                      <a:endParaRPr lang="ja-JP" altLang="en-US" sz="1100" b="0" i="0" u="none" strike="noStrike">
                        <a:solidFill>
                          <a:srgbClr val="000000"/>
                        </a:solidFill>
                        <a:effectLst/>
                        <a:latin typeface="+mn-ea"/>
                        <a:ea typeface="+mn-ea"/>
                      </a:endParaRPr>
                    </a:p>
                  </a:txBody>
                  <a:tcPr marL="7620" marR="7620" marT="7620" marB="0" anchor="ctr">
                    <a:solidFill>
                      <a:schemeClr val="accent4">
                        <a:lumMod val="40000"/>
                        <a:lumOff val="60000"/>
                      </a:schemeClr>
                    </a:solidFill>
                  </a:tcPr>
                </a:tc>
                <a:tc>
                  <a:txBody>
                    <a:bodyPr/>
                    <a:lstStyle/>
                    <a:p>
                      <a:pPr algn="l" rtl="0" fontAlgn="ctr"/>
                      <a:r>
                        <a:rPr lang="ja-JP" altLang="en-US" sz="1100" u="none" strike="noStrike" dirty="0">
                          <a:effectLst/>
                          <a:latin typeface="+mn-ea"/>
                          <a:ea typeface="+mn-ea"/>
                        </a:rPr>
                        <a:t>阿蘇の畜産業、地域の食等　　　　　　　　　　　</a:t>
                      </a:r>
                      <a:endParaRPr lang="ja-JP" altLang="en-US" sz="1100" b="0" i="0" u="none" strike="noStrike" dirty="0">
                        <a:solidFill>
                          <a:srgbClr val="000000"/>
                        </a:solidFill>
                        <a:effectLst/>
                        <a:latin typeface="+mn-ea"/>
                        <a:ea typeface="+mn-ea"/>
                      </a:endParaRPr>
                    </a:p>
                  </a:txBody>
                  <a:tcPr marL="7620" marR="7620" marT="7620" marB="0" anchor="ctr">
                    <a:solidFill>
                      <a:schemeClr val="accent4">
                        <a:lumMod val="40000"/>
                        <a:lumOff val="60000"/>
                      </a:schemeClr>
                    </a:solidFill>
                  </a:tcPr>
                </a:tc>
                <a:extLst>
                  <a:ext uri="{0D108BD9-81ED-4DB2-BD59-A6C34878D82A}">
                    <a16:rowId xmlns:a16="http://schemas.microsoft.com/office/drawing/2014/main" val="4185877809"/>
                  </a:ext>
                </a:extLst>
              </a:tr>
              <a:tr h="236220">
                <a:tc vMerge="1">
                  <a:txBody>
                    <a:bodyPr/>
                    <a:lstStyle/>
                    <a:p>
                      <a:endParaRPr kumimoji="1" lang="ja-JP" altLang="en-US"/>
                    </a:p>
                  </a:txBody>
                  <a:tcPr/>
                </a:tc>
                <a:tc>
                  <a:txBody>
                    <a:bodyPr/>
                    <a:lstStyle/>
                    <a:p>
                      <a:pPr algn="ctr" fontAlgn="ctr"/>
                      <a:r>
                        <a:rPr lang="ja-JP" altLang="en-US" sz="1100" u="none" strike="noStrike" dirty="0">
                          <a:effectLst/>
                          <a:latin typeface="+mn-ea"/>
                          <a:ea typeface="+mn-ea"/>
                        </a:rPr>
                        <a:t>⑥</a:t>
                      </a:r>
                      <a:endParaRPr lang="ja-JP" altLang="en-US" sz="1100" b="0" i="0" u="none" strike="noStrike" dirty="0">
                        <a:solidFill>
                          <a:srgbClr val="000000"/>
                        </a:solidFill>
                        <a:effectLst/>
                        <a:latin typeface="+mn-ea"/>
                        <a:ea typeface="+mn-ea"/>
                      </a:endParaRPr>
                    </a:p>
                  </a:txBody>
                  <a:tcPr marL="7620" marR="7620" marT="7620" marB="0" anchor="ctr">
                    <a:solidFill>
                      <a:schemeClr val="accent4">
                        <a:lumMod val="40000"/>
                        <a:lumOff val="60000"/>
                      </a:schemeClr>
                    </a:solidFill>
                  </a:tcPr>
                </a:tc>
                <a:tc>
                  <a:txBody>
                    <a:bodyPr/>
                    <a:lstStyle/>
                    <a:p>
                      <a:pPr algn="l" fontAlgn="ctr"/>
                      <a:r>
                        <a:rPr lang="ja-JP" altLang="en-US" sz="1100" u="none" strike="noStrike" dirty="0">
                          <a:effectLst/>
                          <a:latin typeface="+mn-ea"/>
                          <a:ea typeface="+mn-ea"/>
                        </a:rPr>
                        <a:t>草原文化</a:t>
                      </a:r>
                      <a:endParaRPr lang="ja-JP" altLang="en-US" sz="1100" b="0" i="0" u="none" strike="noStrike" dirty="0">
                        <a:solidFill>
                          <a:srgbClr val="000000"/>
                        </a:solidFill>
                        <a:effectLst/>
                        <a:latin typeface="+mn-ea"/>
                        <a:ea typeface="+mn-ea"/>
                      </a:endParaRPr>
                    </a:p>
                  </a:txBody>
                  <a:tcPr marL="7620" marR="7620" marT="7620" marB="0" anchor="ctr">
                    <a:solidFill>
                      <a:schemeClr val="accent4">
                        <a:lumMod val="40000"/>
                        <a:lumOff val="60000"/>
                      </a:schemeClr>
                    </a:solidFill>
                  </a:tcPr>
                </a:tc>
                <a:tc>
                  <a:txBody>
                    <a:bodyPr/>
                    <a:lstStyle/>
                    <a:p>
                      <a:pPr algn="l" rtl="0" fontAlgn="ctr"/>
                      <a:r>
                        <a:rPr lang="ja-JP" altLang="en-US" sz="1100" u="none" strike="noStrike" dirty="0">
                          <a:effectLst/>
                          <a:latin typeface="+mn-ea"/>
                          <a:ea typeface="+mn-ea"/>
                        </a:rPr>
                        <a:t>草原の成り立ち、草原の活用等　　　　　　　　　</a:t>
                      </a:r>
                      <a:endParaRPr lang="ja-JP" altLang="en-US" sz="1100" b="0" i="0" u="none" strike="noStrike" dirty="0">
                        <a:solidFill>
                          <a:srgbClr val="000000"/>
                        </a:solidFill>
                        <a:effectLst/>
                        <a:latin typeface="+mn-ea"/>
                        <a:ea typeface="+mn-ea"/>
                      </a:endParaRPr>
                    </a:p>
                  </a:txBody>
                  <a:tcPr marL="7620" marR="7620" marT="7620" marB="0" anchor="ctr">
                    <a:solidFill>
                      <a:schemeClr val="accent4">
                        <a:lumMod val="40000"/>
                        <a:lumOff val="60000"/>
                      </a:schemeClr>
                    </a:solidFill>
                  </a:tcPr>
                </a:tc>
                <a:extLst>
                  <a:ext uri="{0D108BD9-81ED-4DB2-BD59-A6C34878D82A}">
                    <a16:rowId xmlns:a16="http://schemas.microsoft.com/office/drawing/2014/main" val="1169687818"/>
                  </a:ext>
                </a:extLst>
              </a:tr>
              <a:tr h="236220">
                <a:tc vMerge="1">
                  <a:txBody>
                    <a:bodyPr/>
                    <a:lstStyle/>
                    <a:p>
                      <a:endParaRPr kumimoji="1" lang="ja-JP" altLang="en-US"/>
                    </a:p>
                  </a:txBody>
                  <a:tcPr/>
                </a:tc>
                <a:tc>
                  <a:txBody>
                    <a:bodyPr/>
                    <a:lstStyle/>
                    <a:p>
                      <a:pPr algn="ctr" fontAlgn="ctr"/>
                      <a:r>
                        <a:rPr lang="ja-JP" altLang="en-US" sz="1100" u="none" strike="noStrike" dirty="0">
                          <a:effectLst/>
                          <a:latin typeface="+mn-ea"/>
                          <a:ea typeface="+mn-ea"/>
                        </a:rPr>
                        <a:t>⑦</a:t>
                      </a:r>
                      <a:endParaRPr lang="ja-JP" altLang="en-US" sz="1100" b="0" i="0" u="none" strike="noStrike" dirty="0">
                        <a:solidFill>
                          <a:srgbClr val="000000"/>
                        </a:solidFill>
                        <a:effectLst/>
                        <a:latin typeface="+mn-ea"/>
                        <a:ea typeface="+mn-ea"/>
                      </a:endParaRPr>
                    </a:p>
                  </a:txBody>
                  <a:tcPr marL="7620" marR="7620" marT="7620" marB="0" anchor="ctr">
                    <a:solidFill>
                      <a:schemeClr val="accent4">
                        <a:lumMod val="40000"/>
                        <a:lumOff val="60000"/>
                      </a:schemeClr>
                    </a:solidFill>
                  </a:tcPr>
                </a:tc>
                <a:tc>
                  <a:txBody>
                    <a:bodyPr/>
                    <a:lstStyle/>
                    <a:p>
                      <a:pPr algn="l" fontAlgn="ctr"/>
                      <a:r>
                        <a:rPr lang="ja-JP" altLang="en-US" sz="1100" u="none" strike="noStrike" dirty="0">
                          <a:effectLst/>
                          <a:latin typeface="+mn-ea"/>
                          <a:ea typeface="+mn-ea"/>
                        </a:rPr>
                        <a:t>山岳信仰</a:t>
                      </a:r>
                      <a:endParaRPr lang="ja-JP" altLang="en-US" sz="1100" b="0" i="0" u="none" strike="noStrike" dirty="0">
                        <a:solidFill>
                          <a:srgbClr val="000000"/>
                        </a:solidFill>
                        <a:effectLst/>
                        <a:latin typeface="+mn-ea"/>
                        <a:ea typeface="+mn-ea"/>
                      </a:endParaRPr>
                    </a:p>
                  </a:txBody>
                  <a:tcPr marL="7620" marR="7620" marT="7620" marB="0" anchor="ctr">
                    <a:solidFill>
                      <a:schemeClr val="accent4">
                        <a:lumMod val="40000"/>
                        <a:lumOff val="60000"/>
                      </a:schemeClr>
                    </a:solidFill>
                  </a:tcPr>
                </a:tc>
                <a:tc>
                  <a:txBody>
                    <a:bodyPr/>
                    <a:lstStyle/>
                    <a:p>
                      <a:pPr algn="l" rtl="0" fontAlgn="ctr"/>
                      <a:r>
                        <a:rPr lang="zh-TW" altLang="en-US" sz="1100" u="none" strike="noStrike" dirty="0">
                          <a:effectLst/>
                          <a:latin typeface="游ゴシック" panose="020B0400000000000000" pitchFamily="50" charset="-128"/>
                          <a:ea typeface="游ゴシック" panose="020B0400000000000000" pitchFamily="50" charset="-128"/>
                        </a:rPr>
                        <a:t>阿蘇神社、西巌殿寺等　　　　　　　　　　　　　</a:t>
                      </a:r>
                      <a:endParaRPr lang="zh-TW"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accent4">
                        <a:lumMod val="40000"/>
                        <a:lumOff val="60000"/>
                      </a:schemeClr>
                    </a:solidFill>
                  </a:tcPr>
                </a:tc>
                <a:extLst>
                  <a:ext uri="{0D108BD9-81ED-4DB2-BD59-A6C34878D82A}">
                    <a16:rowId xmlns:a16="http://schemas.microsoft.com/office/drawing/2014/main" val="2885508995"/>
                  </a:ext>
                </a:extLst>
              </a:tr>
              <a:tr h="228600">
                <a:tc rowSpan="7">
                  <a:txBody>
                    <a:bodyPr/>
                    <a:lstStyle/>
                    <a:p>
                      <a:pPr algn="ctr" fontAlgn="ctr"/>
                      <a:r>
                        <a:rPr lang="ja-JP" altLang="en-US" sz="1100" u="none" strike="noStrike" dirty="0">
                          <a:effectLst/>
                          <a:latin typeface="+mn-ea"/>
                          <a:ea typeface="+mn-ea"/>
                        </a:rPr>
                        <a:t>自然系</a:t>
                      </a:r>
                      <a:endParaRPr lang="ja-JP" altLang="en-US" sz="1100" b="0" i="0" u="none" strike="noStrike" dirty="0">
                        <a:solidFill>
                          <a:srgbClr val="000000"/>
                        </a:solidFill>
                        <a:effectLst/>
                        <a:latin typeface="+mn-ea"/>
                        <a:ea typeface="+mn-ea"/>
                      </a:endParaRPr>
                    </a:p>
                  </a:txBody>
                  <a:tcPr marL="7620" marR="7620" marT="7620" marB="0" anchor="ctr">
                    <a:solidFill>
                      <a:schemeClr val="accent6">
                        <a:lumMod val="40000"/>
                        <a:lumOff val="60000"/>
                      </a:schemeClr>
                    </a:solidFill>
                  </a:tcPr>
                </a:tc>
                <a:tc>
                  <a:txBody>
                    <a:bodyPr/>
                    <a:lstStyle/>
                    <a:p>
                      <a:pPr algn="ctr" fontAlgn="ctr"/>
                      <a:r>
                        <a:rPr lang="ja-JP" altLang="en-US" sz="1100" u="none" strike="noStrike">
                          <a:effectLst/>
                          <a:latin typeface="+mn-ea"/>
                          <a:ea typeface="+mn-ea"/>
                        </a:rPr>
                        <a:t>⑧</a:t>
                      </a:r>
                      <a:endParaRPr lang="ja-JP" altLang="en-US" sz="1100" b="0" i="0" u="none" strike="noStrike">
                        <a:solidFill>
                          <a:srgbClr val="000000"/>
                        </a:solidFill>
                        <a:effectLst/>
                        <a:latin typeface="+mn-ea"/>
                        <a:ea typeface="+mn-ea"/>
                      </a:endParaRPr>
                    </a:p>
                  </a:txBody>
                  <a:tcPr marL="7620" marR="7620" marT="7620" marB="0" anchor="ctr">
                    <a:solidFill>
                      <a:schemeClr val="accent6">
                        <a:lumMod val="40000"/>
                        <a:lumOff val="60000"/>
                      </a:schemeClr>
                    </a:solidFill>
                  </a:tcPr>
                </a:tc>
                <a:tc>
                  <a:txBody>
                    <a:bodyPr/>
                    <a:lstStyle/>
                    <a:p>
                      <a:pPr algn="l" fontAlgn="ctr"/>
                      <a:r>
                        <a:rPr lang="ja-JP" altLang="en-US" sz="1100" u="none" strike="noStrike">
                          <a:effectLst/>
                          <a:latin typeface="+mn-ea"/>
                          <a:ea typeface="+mn-ea"/>
                        </a:rPr>
                        <a:t>熊本地震　</a:t>
                      </a:r>
                      <a:endParaRPr lang="ja-JP" altLang="en-US" sz="1100" b="0" i="0" u="none" strike="noStrike">
                        <a:solidFill>
                          <a:srgbClr val="000000"/>
                        </a:solidFill>
                        <a:effectLst/>
                        <a:latin typeface="+mn-ea"/>
                        <a:ea typeface="+mn-ea"/>
                      </a:endParaRPr>
                    </a:p>
                  </a:txBody>
                  <a:tcPr marL="7620" marR="7620" marT="7620" marB="0" anchor="ctr">
                    <a:solidFill>
                      <a:schemeClr val="accent6">
                        <a:lumMod val="40000"/>
                        <a:lumOff val="60000"/>
                      </a:schemeClr>
                    </a:solidFill>
                  </a:tcPr>
                </a:tc>
                <a:tc>
                  <a:txBody>
                    <a:bodyPr/>
                    <a:lstStyle/>
                    <a:p>
                      <a:pPr algn="l" rtl="0" fontAlgn="ctr"/>
                      <a:r>
                        <a:rPr lang="ja-JP" altLang="en-US" sz="1100" u="none" strike="noStrike" dirty="0">
                          <a:effectLst/>
                          <a:latin typeface="+mn-ea"/>
                          <a:ea typeface="+mn-ea"/>
                        </a:rPr>
                        <a:t>熊本地震のプロセス、震災遺構巡り等　　　　　</a:t>
                      </a:r>
                      <a:endParaRPr lang="ja-JP" altLang="en-US" sz="1100" b="0" i="0" u="none" strike="noStrike" dirty="0">
                        <a:solidFill>
                          <a:srgbClr val="000000"/>
                        </a:solidFill>
                        <a:effectLst/>
                        <a:latin typeface="+mn-ea"/>
                        <a:ea typeface="+mn-ea"/>
                      </a:endParaRPr>
                    </a:p>
                  </a:txBody>
                  <a:tcPr marL="7620" marR="7620" marT="7620" marB="0" anchor="ctr">
                    <a:solidFill>
                      <a:schemeClr val="accent6">
                        <a:lumMod val="40000"/>
                        <a:lumOff val="60000"/>
                      </a:schemeClr>
                    </a:solidFill>
                  </a:tcPr>
                </a:tc>
                <a:extLst>
                  <a:ext uri="{0D108BD9-81ED-4DB2-BD59-A6C34878D82A}">
                    <a16:rowId xmlns:a16="http://schemas.microsoft.com/office/drawing/2014/main" val="3067204801"/>
                  </a:ext>
                </a:extLst>
              </a:tr>
              <a:tr h="228600">
                <a:tc vMerge="1">
                  <a:txBody>
                    <a:bodyPr/>
                    <a:lstStyle/>
                    <a:p>
                      <a:endParaRPr kumimoji="1" lang="ja-JP" altLang="en-US"/>
                    </a:p>
                  </a:txBody>
                  <a:tcPr/>
                </a:tc>
                <a:tc>
                  <a:txBody>
                    <a:bodyPr/>
                    <a:lstStyle/>
                    <a:p>
                      <a:pPr algn="ctr" fontAlgn="ctr"/>
                      <a:r>
                        <a:rPr lang="ja-JP" altLang="en-US" sz="1100" u="none" strike="noStrike">
                          <a:effectLst/>
                          <a:latin typeface="+mn-ea"/>
                          <a:ea typeface="+mn-ea"/>
                        </a:rPr>
                        <a:t>⑨</a:t>
                      </a:r>
                      <a:endParaRPr lang="ja-JP" altLang="en-US" sz="1100" b="0" i="0" u="none" strike="noStrike">
                        <a:solidFill>
                          <a:srgbClr val="000000"/>
                        </a:solidFill>
                        <a:effectLst/>
                        <a:latin typeface="+mn-ea"/>
                        <a:ea typeface="+mn-ea"/>
                      </a:endParaRPr>
                    </a:p>
                  </a:txBody>
                  <a:tcPr marL="7620" marR="7620" marT="7620" marB="0" anchor="ctr">
                    <a:solidFill>
                      <a:schemeClr val="accent6">
                        <a:lumMod val="40000"/>
                        <a:lumOff val="60000"/>
                      </a:schemeClr>
                    </a:solidFill>
                  </a:tcPr>
                </a:tc>
                <a:tc>
                  <a:txBody>
                    <a:bodyPr/>
                    <a:lstStyle/>
                    <a:p>
                      <a:pPr algn="l" fontAlgn="ctr"/>
                      <a:r>
                        <a:rPr lang="ja-JP" altLang="en-US" sz="1100" u="none" strike="noStrike">
                          <a:effectLst/>
                          <a:latin typeface="+mn-ea"/>
                          <a:ea typeface="+mn-ea"/>
                        </a:rPr>
                        <a:t>水</a:t>
                      </a:r>
                      <a:endParaRPr lang="ja-JP" altLang="en-US" sz="1100" b="0" i="0" u="none" strike="noStrike">
                        <a:solidFill>
                          <a:srgbClr val="000000"/>
                        </a:solidFill>
                        <a:effectLst/>
                        <a:latin typeface="+mn-ea"/>
                        <a:ea typeface="+mn-ea"/>
                      </a:endParaRPr>
                    </a:p>
                  </a:txBody>
                  <a:tcPr marL="7620" marR="7620" marT="7620" marB="0" anchor="ctr">
                    <a:solidFill>
                      <a:schemeClr val="accent6">
                        <a:lumMod val="40000"/>
                        <a:lumOff val="60000"/>
                      </a:schemeClr>
                    </a:solidFill>
                  </a:tcPr>
                </a:tc>
                <a:tc>
                  <a:txBody>
                    <a:bodyPr/>
                    <a:lstStyle/>
                    <a:p>
                      <a:pPr algn="l" rtl="0" fontAlgn="ctr"/>
                      <a:r>
                        <a:rPr lang="ja-JP" altLang="en-US" sz="1100" u="none" strike="noStrike" dirty="0">
                          <a:effectLst/>
                          <a:latin typeface="+mn-ea"/>
                          <a:ea typeface="+mn-ea"/>
                        </a:rPr>
                        <a:t>カルデラ内の水の巡り等　　　　　　　　　　　　</a:t>
                      </a:r>
                      <a:endParaRPr lang="ja-JP" altLang="en-US" sz="1100" b="0" i="0" u="none" strike="noStrike" dirty="0">
                        <a:solidFill>
                          <a:srgbClr val="000000"/>
                        </a:solidFill>
                        <a:effectLst/>
                        <a:latin typeface="+mn-ea"/>
                        <a:ea typeface="+mn-ea"/>
                      </a:endParaRPr>
                    </a:p>
                  </a:txBody>
                  <a:tcPr marL="7620" marR="7620" marT="7620" marB="0" anchor="ctr">
                    <a:solidFill>
                      <a:schemeClr val="accent6">
                        <a:lumMod val="40000"/>
                        <a:lumOff val="60000"/>
                      </a:schemeClr>
                    </a:solidFill>
                  </a:tcPr>
                </a:tc>
                <a:extLst>
                  <a:ext uri="{0D108BD9-81ED-4DB2-BD59-A6C34878D82A}">
                    <a16:rowId xmlns:a16="http://schemas.microsoft.com/office/drawing/2014/main" val="228241421"/>
                  </a:ext>
                </a:extLst>
              </a:tr>
              <a:tr h="228600">
                <a:tc vMerge="1">
                  <a:txBody>
                    <a:bodyPr/>
                    <a:lstStyle/>
                    <a:p>
                      <a:endParaRPr kumimoji="1" lang="ja-JP" altLang="en-US"/>
                    </a:p>
                  </a:txBody>
                  <a:tcPr/>
                </a:tc>
                <a:tc>
                  <a:txBody>
                    <a:bodyPr/>
                    <a:lstStyle/>
                    <a:p>
                      <a:pPr algn="ctr" fontAlgn="ctr"/>
                      <a:r>
                        <a:rPr lang="ja-JP" altLang="en-US" sz="1100" u="none" strike="noStrike">
                          <a:effectLst/>
                          <a:latin typeface="+mn-ea"/>
                          <a:ea typeface="+mn-ea"/>
                        </a:rPr>
                        <a:t>⑩</a:t>
                      </a:r>
                      <a:endParaRPr lang="ja-JP" altLang="en-US" sz="1100" b="0" i="0" u="none" strike="noStrike">
                        <a:solidFill>
                          <a:srgbClr val="000000"/>
                        </a:solidFill>
                        <a:effectLst/>
                        <a:latin typeface="+mn-ea"/>
                        <a:ea typeface="+mn-ea"/>
                      </a:endParaRPr>
                    </a:p>
                  </a:txBody>
                  <a:tcPr marL="7620" marR="7620" marT="7620" marB="0" anchor="ctr">
                    <a:solidFill>
                      <a:schemeClr val="accent6">
                        <a:lumMod val="40000"/>
                        <a:lumOff val="60000"/>
                      </a:schemeClr>
                    </a:solidFill>
                  </a:tcPr>
                </a:tc>
                <a:tc>
                  <a:txBody>
                    <a:bodyPr/>
                    <a:lstStyle/>
                    <a:p>
                      <a:pPr algn="l" fontAlgn="ctr"/>
                      <a:r>
                        <a:rPr lang="ja-JP" altLang="en-US" sz="1100" u="none" strike="noStrike">
                          <a:effectLst/>
                          <a:latin typeface="+mn-ea"/>
                          <a:ea typeface="+mn-ea"/>
                        </a:rPr>
                        <a:t>植物</a:t>
                      </a:r>
                      <a:r>
                        <a:rPr lang="en-US" altLang="ja-JP" sz="1100" u="none" strike="noStrike">
                          <a:effectLst/>
                          <a:latin typeface="+mn-ea"/>
                          <a:ea typeface="+mn-ea"/>
                        </a:rPr>
                        <a:t>(</a:t>
                      </a:r>
                      <a:r>
                        <a:rPr lang="ja-JP" altLang="en-US" sz="1100" u="none" strike="noStrike">
                          <a:effectLst/>
                          <a:latin typeface="+mn-ea"/>
                          <a:ea typeface="+mn-ea"/>
                        </a:rPr>
                        <a:t>花</a:t>
                      </a:r>
                      <a:r>
                        <a:rPr lang="en-US" altLang="ja-JP" sz="1100" u="none" strike="noStrike">
                          <a:effectLst/>
                          <a:latin typeface="+mn-ea"/>
                          <a:ea typeface="+mn-ea"/>
                        </a:rPr>
                        <a:t>)</a:t>
                      </a:r>
                      <a:endParaRPr lang="en-US" altLang="ja-JP" sz="1100" b="0" i="0" u="none" strike="noStrike">
                        <a:solidFill>
                          <a:srgbClr val="000000"/>
                        </a:solidFill>
                        <a:effectLst/>
                        <a:latin typeface="+mn-ea"/>
                        <a:ea typeface="+mn-ea"/>
                      </a:endParaRPr>
                    </a:p>
                  </a:txBody>
                  <a:tcPr marL="7620" marR="7620" marT="7620" marB="0" anchor="ctr">
                    <a:solidFill>
                      <a:schemeClr val="accent6">
                        <a:lumMod val="40000"/>
                        <a:lumOff val="60000"/>
                      </a:schemeClr>
                    </a:solidFill>
                  </a:tcPr>
                </a:tc>
                <a:tc>
                  <a:txBody>
                    <a:bodyPr/>
                    <a:lstStyle/>
                    <a:p>
                      <a:pPr algn="l" rtl="0" fontAlgn="ctr"/>
                      <a:r>
                        <a:rPr lang="ja-JP" altLang="en-US" sz="1100" u="none" strike="noStrike" dirty="0">
                          <a:effectLst/>
                          <a:latin typeface="+mn-ea"/>
                          <a:ea typeface="+mn-ea"/>
                        </a:rPr>
                        <a:t>山上の植物、阿蘇の希少植物等　　　　　　　　　</a:t>
                      </a:r>
                      <a:endParaRPr lang="ja-JP" altLang="en-US" sz="1100" b="0" i="0" u="none" strike="noStrike" dirty="0">
                        <a:solidFill>
                          <a:srgbClr val="000000"/>
                        </a:solidFill>
                        <a:effectLst/>
                        <a:latin typeface="+mn-ea"/>
                        <a:ea typeface="+mn-ea"/>
                      </a:endParaRPr>
                    </a:p>
                  </a:txBody>
                  <a:tcPr marL="7620" marR="7620" marT="7620" marB="0" anchor="ctr">
                    <a:solidFill>
                      <a:schemeClr val="accent6">
                        <a:lumMod val="40000"/>
                        <a:lumOff val="60000"/>
                      </a:schemeClr>
                    </a:solidFill>
                  </a:tcPr>
                </a:tc>
                <a:extLst>
                  <a:ext uri="{0D108BD9-81ED-4DB2-BD59-A6C34878D82A}">
                    <a16:rowId xmlns:a16="http://schemas.microsoft.com/office/drawing/2014/main" val="200123668"/>
                  </a:ext>
                </a:extLst>
              </a:tr>
              <a:tr h="228600">
                <a:tc vMerge="1">
                  <a:txBody>
                    <a:bodyPr/>
                    <a:lstStyle/>
                    <a:p>
                      <a:endParaRPr kumimoji="1" lang="ja-JP" altLang="en-US"/>
                    </a:p>
                  </a:txBody>
                  <a:tcPr/>
                </a:tc>
                <a:tc>
                  <a:txBody>
                    <a:bodyPr/>
                    <a:lstStyle/>
                    <a:p>
                      <a:pPr algn="ctr" fontAlgn="ctr"/>
                      <a:r>
                        <a:rPr lang="ja-JP" altLang="en-US" sz="1100" u="none" strike="noStrike">
                          <a:effectLst/>
                          <a:latin typeface="+mn-ea"/>
                          <a:ea typeface="+mn-ea"/>
                        </a:rPr>
                        <a:t>⑪</a:t>
                      </a:r>
                      <a:endParaRPr lang="ja-JP" altLang="en-US" sz="1100" b="0" i="0" u="none" strike="noStrike">
                        <a:solidFill>
                          <a:srgbClr val="000000"/>
                        </a:solidFill>
                        <a:effectLst/>
                        <a:latin typeface="+mn-ea"/>
                        <a:ea typeface="+mn-ea"/>
                      </a:endParaRPr>
                    </a:p>
                  </a:txBody>
                  <a:tcPr marL="7620" marR="7620" marT="7620" marB="0" anchor="ctr">
                    <a:solidFill>
                      <a:schemeClr val="accent6">
                        <a:lumMod val="40000"/>
                        <a:lumOff val="60000"/>
                      </a:schemeClr>
                    </a:solidFill>
                  </a:tcPr>
                </a:tc>
                <a:tc>
                  <a:txBody>
                    <a:bodyPr/>
                    <a:lstStyle/>
                    <a:p>
                      <a:pPr algn="l" fontAlgn="ctr"/>
                      <a:r>
                        <a:rPr lang="ja-JP" altLang="en-US" sz="1100" u="none" strike="noStrike">
                          <a:effectLst/>
                          <a:latin typeface="+mn-ea"/>
                          <a:ea typeface="+mn-ea"/>
                        </a:rPr>
                        <a:t>動物</a:t>
                      </a:r>
                      <a:endParaRPr lang="ja-JP" altLang="en-US" sz="1100" b="0" i="0" u="none" strike="noStrike">
                        <a:solidFill>
                          <a:srgbClr val="000000"/>
                        </a:solidFill>
                        <a:effectLst/>
                        <a:latin typeface="+mn-ea"/>
                        <a:ea typeface="+mn-ea"/>
                      </a:endParaRPr>
                    </a:p>
                  </a:txBody>
                  <a:tcPr marL="7620" marR="7620" marT="7620" marB="0" anchor="ctr">
                    <a:solidFill>
                      <a:schemeClr val="accent6">
                        <a:lumMod val="40000"/>
                        <a:lumOff val="60000"/>
                      </a:schemeClr>
                    </a:solidFill>
                  </a:tcPr>
                </a:tc>
                <a:tc>
                  <a:txBody>
                    <a:bodyPr/>
                    <a:lstStyle/>
                    <a:p>
                      <a:pPr algn="l" rtl="0" fontAlgn="ctr"/>
                      <a:r>
                        <a:rPr lang="ja-JP" altLang="en-US" sz="1100" u="none" strike="noStrike" dirty="0">
                          <a:effectLst/>
                          <a:latin typeface="+mn-ea"/>
                          <a:ea typeface="+mn-ea"/>
                        </a:rPr>
                        <a:t>山上の動物、危険な動物等　　　　　　　　　　　</a:t>
                      </a:r>
                      <a:endParaRPr lang="ja-JP" altLang="en-US" sz="1100" b="0" i="0" u="none" strike="noStrike" dirty="0">
                        <a:solidFill>
                          <a:srgbClr val="000000"/>
                        </a:solidFill>
                        <a:effectLst/>
                        <a:latin typeface="+mn-ea"/>
                        <a:ea typeface="+mn-ea"/>
                      </a:endParaRPr>
                    </a:p>
                  </a:txBody>
                  <a:tcPr marL="7620" marR="7620" marT="7620" marB="0" anchor="ctr">
                    <a:solidFill>
                      <a:schemeClr val="accent6">
                        <a:lumMod val="40000"/>
                        <a:lumOff val="60000"/>
                      </a:schemeClr>
                    </a:solidFill>
                  </a:tcPr>
                </a:tc>
                <a:extLst>
                  <a:ext uri="{0D108BD9-81ED-4DB2-BD59-A6C34878D82A}">
                    <a16:rowId xmlns:a16="http://schemas.microsoft.com/office/drawing/2014/main" val="1823681949"/>
                  </a:ext>
                </a:extLst>
              </a:tr>
              <a:tr h="228600">
                <a:tc vMerge="1">
                  <a:txBody>
                    <a:bodyPr/>
                    <a:lstStyle/>
                    <a:p>
                      <a:endParaRPr kumimoji="1" lang="ja-JP" altLang="en-US"/>
                    </a:p>
                  </a:txBody>
                  <a:tcPr/>
                </a:tc>
                <a:tc>
                  <a:txBody>
                    <a:bodyPr/>
                    <a:lstStyle/>
                    <a:p>
                      <a:pPr algn="ctr" fontAlgn="ctr"/>
                      <a:r>
                        <a:rPr lang="ja-JP" altLang="en-US" sz="1100" u="none" strike="noStrike" dirty="0">
                          <a:effectLst/>
                          <a:latin typeface="+mn-ea"/>
                          <a:ea typeface="+mn-ea"/>
                        </a:rPr>
                        <a:t>⑫</a:t>
                      </a:r>
                      <a:endParaRPr lang="ja-JP" altLang="en-US" sz="1100" b="0" i="0" u="none" strike="noStrike" dirty="0">
                        <a:solidFill>
                          <a:srgbClr val="000000"/>
                        </a:solidFill>
                        <a:effectLst/>
                        <a:latin typeface="+mn-ea"/>
                        <a:ea typeface="+mn-ea"/>
                      </a:endParaRPr>
                    </a:p>
                  </a:txBody>
                  <a:tcPr marL="7620" marR="7620" marT="7620" marB="0" anchor="ctr">
                    <a:solidFill>
                      <a:schemeClr val="accent6">
                        <a:lumMod val="40000"/>
                        <a:lumOff val="60000"/>
                      </a:schemeClr>
                    </a:solidFill>
                  </a:tcPr>
                </a:tc>
                <a:tc>
                  <a:txBody>
                    <a:bodyPr/>
                    <a:lstStyle/>
                    <a:p>
                      <a:pPr algn="l" fontAlgn="ctr"/>
                      <a:r>
                        <a:rPr lang="ja-JP" altLang="en-US" sz="1100" u="none" strike="noStrike" dirty="0">
                          <a:effectLst/>
                          <a:latin typeface="+mn-ea"/>
                          <a:ea typeface="+mn-ea"/>
                        </a:rPr>
                        <a:t>昆虫</a:t>
                      </a:r>
                      <a:endParaRPr lang="ja-JP" altLang="en-US" sz="1100" b="0" i="0" u="none" strike="noStrike" dirty="0">
                        <a:solidFill>
                          <a:srgbClr val="000000"/>
                        </a:solidFill>
                        <a:effectLst/>
                        <a:latin typeface="+mn-ea"/>
                        <a:ea typeface="+mn-ea"/>
                      </a:endParaRPr>
                    </a:p>
                  </a:txBody>
                  <a:tcPr marL="7620" marR="7620" marT="7620" marB="0" anchor="ctr">
                    <a:solidFill>
                      <a:schemeClr val="accent6">
                        <a:lumMod val="40000"/>
                        <a:lumOff val="60000"/>
                      </a:schemeClr>
                    </a:solidFill>
                  </a:tcPr>
                </a:tc>
                <a:tc>
                  <a:txBody>
                    <a:bodyPr/>
                    <a:lstStyle/>
                    <a:p>
                      <a:pPr algn="l" rtl="0" fontAlgn="ctr"/>
                      <a:r>
                        <a:rPr lang="ja-JP" altLang="en-US" sz="1100" u="none" strike="noStrike" dirty="0">
                          <a:effectLst/>
                          <a:latin typeface="+mn-ea"/>
                          <a:ea typeface="+mn-ea"/>
                        </a:rPr>
                        <a:t>山上の昆虫、危険な昆虫等　　　　　　　　　　　</a:t>
                      </a:r>
                      <a:endParaRPr lang="ja-JP" altLang="en-US" sz="1100" b="0" i="0" u="none" strike="noStrike" dirty="0">
                        <a:solidFill>
                          <a:srgbClr val="000000"/>
                        </a:solidFill>
                        <a:effectLst/>
                        <a:latin typeface="+mn-ea"/>
                        <a:ea typeface="+mn-ea"/>
                      </a:endParaRPr>
                    </a:p>
                  </a:txBody>
                  <a:tcPr marL="7620" marR="7620" marT="7620" marB="0" anchor="ctr">
                    <a:solidFill>
                      <a:schemeClr val="accent6">
                        <a:lumMod val="40000"/>
                        <a:lumOff val="60000"/>
                      </a:schemeClr>
                    </a:solidFill>
                  </a:tcPr>
                </a:tc>
                <a:extLst>
                  <a:ext uri="{0D108BD9-81ED-4DB2-BD59-A6C34878D82A}">
                    <a16:rowId xmlns:a16="http://schemas.microsoft.com/office/drawing/2014/main" val="3682387524"/>
                  </a:ext>
                </a:extLst>
              </a:tr>
              <a:tr h="228600">
                <a:tc vMerge="1">
                  <a:txBody>
                    <a:bodyPr/>
                    <a:lstStyle/>
                    <a:p>
                      <a:endParaRPr kumimoji="1" lang="ja-JP" altLang="en-US"/>
                    </a:p>
                  </a:txBody>
                  <a:tcPr/>
                </a:tc>
                <a:tc>
                  <a:txBody>
                    <a:bodyPr/>
                    <a:lstStyle/>
                    <a:p>
                      <a:pPr algn="ctr" fontAlgn="ctr"/>
                      <a:r>
                        <a:rPr lang="ja-JP" altLang="en-US" sz="1100" u="none" strike="noStrike" dirty="0">
                          <a:effectLst/>
                          <a:latin typeface="+mn-ea"/>
                          <a:ea typeface="+mn-ea"/>
                        </a:rPr>
                        <a:t>⑬</a:t>
                      </a:r>
                      <a:endParaRPr lang="ja-JP" altLang="en-US" sz="1100" b="0" i="0" u="none" strike="noStrike" dirty="0">
                        <a:solidFill>
                          <a:srgbClr val="000000"/>
                        </a:solidFill>
                        <a:effectLst/>
                        <a:latin typeface="+mn-ea"/>
                        <a:ea typeface="+mn-ea"/>
                      </a:endParaRPr>
                    </a:p>
                  </a:txBody>
                  <a:tcPr marL="7620" marR="7620" marT="7620" marB="0" anchor="ctr">
                    <a:solidFill>
                      <a:schemeClr val="accent6">
                        <a:lumMod val="40000"/>
                        <a:lumOff val="60000"/>
                      </a:schemeClr>
                    </a:solidFill>
                  </a:tcPr>
                </a:tc>
                <a:tc>
                  <a:txBody>
                    <a:bodyPr/>
                    <a:lstStyle/>
                    <a:p>
                      <a:pPr algn="l" fontAlgn="ctr"/>
                      <a:r>
                        <a:rPr lang="ja-JP" altLang="en-US" sz="1100" u="none" strike="noStrike" dirty="0">
                          <a:effectLst/>
                          <a:latin typeface="+mn-ea"/>
                          <a:ea typeface="+mn-ea"/>
                        </a:rPr>
                        <a:t>気象</a:t>
                      </a:r>
                      <a:endParaRPr lang="ja-JP" altLang="en-US" sz="1100" b="0" i="0" u="none" strike="noStrike" dirty="0">
                        <a:solidFill>
                          <a:srgbClr val="000000"/>
                        </a:solidFill>
                        <a:effectLst/>
                        <a:latin typeface="+mn-ea"/>
                        <a:ea typeface="+mn-ea"/>
                      </a:endParaRPr>
                    </a:p>
                  </a:txBody>
                  <a:tcPr marL="7620" marR="7620" marT="7620" marB="0" anchor="ctr">
                    <a:solidFill>
                      <a:schemeClr val="accent6">
                        <a:lumMod val="40000"/>
                        <a:lumOff val="60000"/>
                      </a:schemeClr>
                    </a:solidFill>
                  </a:tcPr>
                </a:tc>
                <a:tc>
                  <a:txBody>
                    <a:bodyPr/>
                    <a:lstStyle/>
                    <a:p>
                      <a:pPr algn="l" rtl="0" fontAlgn="ctr"/>
                      <a:r>
                        <a:rPr lang="ja-JP" altLang="en-US" sz="1100" u="none" strike="noStrike" dirty="0">
                          <a:effectLst/>
                          <a:latin typeface="+mn-ea"/>
                          <a:ea typeface="+mn-ea"/>
                        </a:rPr>
                        <a:t>自然災害と防災、気象実験等　　　　　　　　　　　</a:t>
                      </a:r>
                      <a:endParaRPr lang="ja-JP" altLang="en-US" sz="1100" b="0" i="0" u="none" strike="noStrike" dirty="0">
                        <a:solidFill>
                          <a:srgbClr val="000000"/>
                        </a:solidFill>
                        <a:effectLst/>
                        <a:latin typeface="+mn-ea"/>
                        <a:ea typeface="+mn-ea"/>
                      </a:endParaRPr>
                    </a:p>
                  </a:txBody>
                  <a:tcPr marL="7620" marR="7620" marT="7620" marB="0" anchor="ctr">
                    <a:solidFill>
                      <a:schemeClr val="accent6">
                        <a:lumMod val="40000"/>
                        <a:lumOff val="60000"/>
                      </a:schemeClr>
                    </a:solidFill>
                  </a:tcPr>
                </a:tc>
                <a:extLst>
                  <a:ext uri="{0D108BD9-81ED-4DB2-BD59-A6C34878D82A}">
                    <a16:rowId xmlns:a16="http://schemas.microsoft.com/office/drawing/2014/main" val="1945727719"/>
                  </a:ext>
                </a:extLst>
              </a:tr>
              <a:tr h="236220">
                <a:tc vMerge="1">
                  <a:txBody>
                    <a:bodyPr/>
                    <a:lstStyle/>
                    <a:p>
                      <a:endParaRPr kumimoji="1" lang="ja-JP" altLang="en-US"/>
                    </a:p>
                  </a:txBody>
                  <a:tcPr/>
                </a:tc>
                <a:tc>
                  <a:txBody>
                    <a:bodyPr/>
                    <a:lstStyle/>
                    <a:p>
                      <a:pPr algn="ctr" fontAlgn="ctr"/>
                      <a:r>
                        <a:rPr lang="ja-JP" altLang="en-US" sz="1100" u="none" strike="noStrike">
                          <a:effectLst/>
                          <a:latin typeface="+mn-ea"/>
                          <a:ea typeface="+mn-ea"/>
                        </a:rPr>
                        <a:t>⑭</a:t>
                      </a:r>
                      <a:endParaRPr lang="ja-JP" altLang="en-US" sz="1100" b="0" i="0" u="none" strike="noStrike">
                        <a:solidFill>
                          <a:srgbClr val="000000"/>
                        </a:solidFill>
                        <a:effectLst/>
                        <a:latin typeface="+mn-ea"/>
                        <a:ea typeface="+mn-ea"/>
                      </a:endParaRPr>
                    </a:p>
                  </a:txBody>
                  <a:tcPr marL="7620" marR="7620" marT="7620" marB="0" anchor="ctr">
                    <a:solidFill>
                      <a:schemeClr val="accent6">
                        <a:lumMod val="40000"/>
                        <a:lumOff val="60000"/>
                      </a:schemeClr>
                    </a:solidFill>
                  </a:tcPr>
                </a:tc>
                <a:tc>
                  <a:txBody>
                    <a:bodyPr/>
                    <a:lstStyle/>
                    <a:p>
                      <a:pPr algn="l" fontAlgn="ctr"/>
                      <a:r>
                        <a:rPr lang="ja-JP" altLang="en-US" sz="1100" u="none" strike="noStrike" dirty="0">
                          <a:effectLst/>
                          <a:latin typeface="+mn-ea"/>
                          <a:ea typeface="+mn-ea"/>
                        </a:rPr>
                        <a:t>星</a:t>
                      </a:r>
                      <a:endParaRPr lang="ja-JP" altLang="en-US" sz="1100" b="0" i="0" u="none" strike="noStrike" dirty="0">
                        <a:solidFill>
                          <a:srgbClr val="000000"/>
                        </a:solidFill>
                        <a:effectLst/>
                        <a:latin typeface="+mn-ea"/>
                        <a:ea typeface="+mn-ea"/>
                      </a:endParaRPr>
                    </a:p>
                  </a:txBody>
                  <a:tcPr marL="7620" marR="7620" marT="7620" marB="0" anchor="ctr">
                    <a:solidFill>
                      <a:schemeClr val="accent6">
                        <a:lumMod val="40000"/>
                        <a:lumOff val="60000"/>
                      </a:schemeClr>
                    </a:solidFill>
                  </a:tcPr>
                </a:tc>
                <a:tc>
                  <a:txBody>
                    <a:bodyPr/>
                    <a:lstStyle/>
                    <a:p>
                      <a:pPr algn="l" rtl="0" fontAlgn="ctr"/>
                      <a:r>
                        <a:rPr lang="ja-JP" altLang="en-US" sz="1100" u="none" strike="noStrike" dirty="0">
                          <a:effectLst/>
                          <a:latin typeface="+mn-ea"/>
                          <a:ea typeface="+mn-ea"/>
                        </a:rPr>
                        <a:t>四季の星座、天体観測等　　　　　　　　　　　　</a:t>
                      </a:r>
                      <a:endParaRPr lang="ja-JP" altLang="en-US" sz="1100" b="0" i="0" u="none" strike="noStrike" dirty="0">
                        <a:solidFill>
                          <a:srgbClr val="000000"/>
                        </a:solidFill>
                        <a:effectLst/>
                        <a:latin typeface="+mn-ea"/>
                        <a:ea typeface="+mn-ea"/>
                      </a:endParaRPr>
                    </a:p>
                  </a:txBody>
                  <a:tcPr marL="7620" marR="7620" marT="7620" marB="0" anchor="ctr">
                    <a:solidFill>
                      <a:schemeClr val="accent6">
                        <a:lumMod val="40000"/>
                        <a:lumOff val="60000"/>
                      </a:schemeClr>
                    </a:solidFill>
                  </a:tcPr>
                </a:tc>
                <a:extLst>
                  <a:ext uri="{0D108BD9-81ED-4DB2-BD59-A6C34878D82A}">
                    <a16:rowId xmlns:a16="http://schemas.microsoft.com/office/drawing/2014/main" val="1737283052"/>
                  </a:ext>
                </a:extLst>
              </a:tr>
              <a:tr h="228600">
                <a:tc rowSpan="5">
                  <a:txBody>
                    <a:bodyPr/>
                    <a:lstStyle/>
                    <a:p>
                      <a:pPr algn="ctr" fontAlgn="ctr"/>
                      <a:r>
                        <a:rPr lang="ja-JP" altLang="en-US" sz="1100" u="none" strike="noStrike" dirty="0">
                          <a:effectLst/>
                          <a:latin typeface="+mn-ea"/>
                          <a:ea typeface="+mn-ea"/>
                        </a:rPr>
                        <a:t>その他</a:t>
                      </a:r>
                      <a:endParaRPr lang="ja-JP" altLang="en-US" sz="1100" b="0" i="0" u="none" strike="noStrike" dirty="0">
                        <a:solidFill>
                          <a:srgbClr val="000000"/>
                        </a:solidFill>
                        <a:effectLst/>
                        <a:latin typeface="+mn-ea"/>
                        <a:ea typeface="+mn-ea"/>
                      </a:endParaRPr>
                    </a:p>
                  </a:txBody>
                  <a:tcPr marL="7620" marR="7620" marT="7620" marB="0" anchor="ctr">
                    <a:solidFill>
                      <a:schemeClr val="accent3">
                        <a:lumMod val="60000"/>
                        <a:lumOff val="40000"/>
                      </a:schemeClr>
                    </a:solidFill>
                  </a:tcPr>
                </a:tc>
                <a:tc>
                  <a:txBody>
                    <a:bodyPr/>
                    <a:lstStyle/>
                    <a:p>
                      <a:pPr algn="ctr" fontAlgn="ctr"/>
                      <a:r>
                        <a:rPr lang="ja-JP" altLang="en-US" sz="1100" u="none" strike="noStrike" dirty="0">
                          <a:effectLst/>
                          <a:latin typeface="+mn-ea"/>
                          <a:ea typeface="+mn-ea"/>
                        </a:rPr>
                        <a:t>⑮</a:t>
                      </a:r>
                      <a:endParaRPr lang="ja-JP" altLang="en-US" sz="1100" b="0" i="0" u="none" strike="noStrike" dirty="0">
                        <a:solidFill>
                          <a:srgbClr val="000000"/>
                        </a:solidFill>
                        <a:effectLst/>
                        <a:latin typeface="+mn-ea"/>
                        <a:ea typeface="+mn-ea"/>
                      </a:endParaRPr>
                    </a:p>
                  </a:txBody>
                  <a:tcPr marL="7620" marR="7620" marT="7620" marB="0" anchor="ctr">
                    <a:solidFill>
                      <a:schemeClr val="accent3">
                        <a:lumMod val="60000"/>
                        <a:lumOff val="40000"/>
                      </a:schemeClr>
                    </a:solidFill>
                  </a:tcPr>
                </a:tc>
                <a:tc>
                  <a:txBody>
                    <a:bodyPr/>
                    <a:lstStyle/>
                    <a:p>
                      <a:pPr algn="l" fontAlgn="ctr"/>
                      <a:r>
                        <a:rPr lang="ja-JP" altLang="en-US" sz="1100" u="none" strike="noStrike" dirty="0">
                          <a:effectLst/>
                          <a:latin typeface="+mn-ea"/>
                          <a:ea typeface="+mn-ea"/>
                        </a:rPr>
                        <a:t>ツーリズム</a:t>
                      </a:r>
                      <a:endParaRPr lang="ja-JP" altLang="en-US" sz="1100" b="0" i="0" u="none" strike="noStrike" dirty="0">
                        <a:solidFill>
                          <a:srgbClr val="000000"/>
                        </a:solidFill>
                        <a:effectLst/>
                        <a:latin typeface="+mn-ea"/>
                        <a:ea typeface="+mn-ea"/>
                      </a:endParaRPr>
                    </a:p>
                  </a:txBody>
                  <a:tcPr marL="7620" marR="7620" marT="7620" marB="0" anchor="ctr">
                    <a:solidFill>
                      <a:schemeClr val="accent3">
                        <a:lumMod val="60000"/>
                        <a:lumOff val="40000"/>
                      </a:schemeClr>
                    </a:solidFill>
                  </a:tcPr>
                </a:tc>
                <a:tc>
                  <a:txBody>
                    <a:bodyPr/>
                    <a:lstStyle/>
                    <a:p>
                      <a:pPr algn="l" rtl="0" fontAlgn="ctr"/>
                      <a:r>
                        <a:rPr lang="ja-JP" altLang="en-US" sz="1100" u="none" strike="noStrike" dirty="0">
                          <a:effectLst/>
                          <a:latin typeface="+mn-ea"/>
                          <a:ea typeface="+mn-ea"/>
                        </a:rPr>
                        <a:t>エコツーリズムとは？、ガイディング講座等　　　</a:t>
                      </a:r>
                      <a:endParaRPr lang="ja-JP" altLang="en-US" sz="1100" b="0" i="0" u="none" strike="noStrike" dirty="0">
                        <a:solidFill>
                          <a:srgbClr val="000000"/>
                        </a:solidFill>
                        <a:effectLst/>
                        <a:latin typeface="+mn-ea"/>
                        <a:ea typeface="+mn-ea"/>
                      </a:endParaRPr>
                    </a:p>
                  </a:txBody>
                  <a:tcPr marL="7620" marR="7620" marT="7620" marB="0" anchor="ctr">
                    <a:solidFill>
                      <a:schemeClr val="accent3">
                        <a:lumMod val="60000"/>
                        <a:lumOff val="40000"/>
                      </a:schemeClr>
                    </a:solidFill>
                  </a:tcPr>
                </a:tc>
                <a:extLst>
                  <a:ext uri="{0D108BD9-81ED-4DB2-BD59-A6C34878D82A}">
                    <a16:rowId xmlns:a16="http://schemas.microsoft.com/office/drawing/2014/main" val="2765764643"/>
                  </a:ext>
                </a:extLst>
              </a:tr>
              <a:tr h="228600">
                <a:tc vMerge="1">
                  <a:txBody>
                    <a:bodyPr/>
                    <a:lstStyle/>
                    <a:p>
                      <a:endParaRPr kumimoji="1" lang="ja-JP" altLang="en-US"/>
                    </a:p>
                  </a:txBody>
                  <a:tcPr/>
                </a:tc>
                <a:tc>
                  <a:txBody>
                    <a:bodyPr/>
                    <a:lstStyle/>
                    <a:p>
                      <a:pPr algn="ctr" fontAlgn="ctr"/>
                      <a:r>
                        <a:rPr lang="ja-JP" altLang="en-US" sz="1100" u="none" strike="noStrike">
                          <a:effectLst/>
                          <a:latin typeface="+mn-ea"/>
                          <a:ea typeface="+mn-ea"/>
                        </a:rPr>
                        <a:t>⑯</a:t>
                      </a:r>
                      <a:endParaRPr lang="ja-JP" altLang="en-US" sz="1100" b="0" i="0" u="none" strike="noStrike">
                        <a:solidFill>
                          <a:srgbClr val="000000"/>
                        </a:solidFill>
                        <a:effectLst/>
                        <a:latin typeface="+mn-ea"/>
                        <a:ea typeface="+mn-ea"/>
                      </a:endParaRPr>
                    </a:p>
                  </a:txBody>
                  <a:tcPr marL="7620" marR="7620" marT="7620" marB="0" anchor="ctr">
                    <a:solidFill>
                      <a:schemeClr val="accent3">
                        <a:lumMod val="60000"/>
                        <a:lumOff val="40000"/>
                      </a:schemeClr>
                    </a:solidFill>
                  </a:tcPr>
                </a:tc>
                <a:tc>
                  <a:txBody>
                    <a:bodyPr/>
                    <a:lstStyle/>
                    <a:p>
                      <a:pPr algn="l" fontAlgn="ctr"/>
                      <a:r>
                        <a:rPr lang="en-US" sz="1100" u="none" strike="noStrike">
                          <a:effectLst/>
                          <a:latin typeface="+mn-ea"/>
                          <a:ea typeface="+mn-ea"/>
                        </a:rPr>
                        <a:t>SDGｓ</a:t>
                      </a:r>
                      <a:endParaRPr lang="en-US" sz="1100" b="0" i="0" u="none" strike="noStrike">
                        <a:solidFill>
                          <a:srgbClr val="000000"/>
                        </a:solidFill>
                        <a:effectLst/>
                        <a:latin typeface="+mn-ea"/>
                        <a:ea typeface="+mn-ea"/>
                      </a:endParaRPr>
                    </a:p>
                  </a:txBody>
                  <a:tcPr marL="7620" marR="7620" marT="7620" marB="0" anchor="ctr">
                    <a:solidFill>
                      <a:schemeClr val="accent3">
                        <a:lumMod val="60000"/>
                        <a:lumOff val="40000"/>
                      </a:schemeClr>
                    </a:solidFill>
                  </a:tcPr>
                </a:tc>
                <a:tc>
                  <a:txBody>
                    <a:bodyPr/>
                    <a:lstStyle/>
                    <a:p>
                      <a:pPr algn="l" rtl="0" fontAlgn="ctr"/>
                      <a:r>
                        <a:rPr lang="en-US" altLang="ja-JP" sz="1100" u="none" strike="noStrike" dirty="0">
                          <a:effectLst/>
                          <a:latin typeface="+mn-ea"/>
                          <a:ea typeface="+mn-ea"/>
                        </a:rPr>
                        <a:t>SDG</a:t>
                      </a:r>
                      <a:r>
                        <a:rPr lang="ja-JP" altLang="en-US" sz="1100" u="none" strike="noStrike" dirty="0">
                          <a:effectLst/>
                          <a:latin typeface="+mn-ea"/>
                          <a:ea typeface="+mn-ea"/>
                        </a:rPr>
                        <a:t>ｓ概論、教育旅行で求められるＳＤＧｓ等　　</a:t>
                      </a:r>
                      <a:endParaRPr lang="ja-JP" altLang="en-US" sz="1100" b="0" i="0" u="none" strike="noStrike" dirty="0">
                        <a:solidFill>
                          <a:srgbClr val="000000"/>
                        </a:solidFill>
                        <a:effectLst/>
                        <a:latin typeface="+mn-ea"/>
                        <a:ea typeface="+mn-ea"/>
                      </a:endParaRPr>
                    </a:p>
                  </a:txBody>
                  <a:tcPr marL="7620" marR="7620" marT="7620" marB="0" anchor="ctr">
                    <a:solidFill>
                      <a:schemeClr val="accent3">
                        <a:lumMod val="60000"/>
                        <a:lumOff val="40000"/>
                      </a:schemeClr>
                    </a:solidFill>
                  </a:tcPr>
                </a:tc>
                <a:extLst>
                  <a:ext uri="{0D108BD9-81ED-4DB2-BD59-A6C34878D82A}">
                    <a16:rowId xmlns:a16="http://schemas.microsoft.com/office/drawing/2014/main" val="4275456463"/>
                  </a:ext>
                </a:extLst>
              </a:tr>
              <a:tr h="228600">
                <a:tc vMerge="1">
                  <a:txBody>
                    <a:bodyPr/>
                    <a:lstStyle/>
                    <a:p>
                      <a:endParaRPr kumimoji="1" lang="ja-JP" altLang="en-US"/>
                    </a:p>
                  </a:txBody>
                  <a:tcPr/>
                </a:tc>
                <a:tc>
                  <a:txBody>
                    <a:bodyPr/>
                    <a:lstStyle/>
                    <a:p>
                      <a:pPr algn="ctr" fontAlgn="ctr"/>
                      <a:r>
                        <a:rPr lang="ja-JP" altLang="en-US" sz="1100" u="none" strike="noStrike">
                          <a:effectLst/>
                          <a:latin typeface="+mn-ea"/>
                          <a:ea typeface="+mn-ea"/>
                        </a:rPr>
                        <a:t>⑰</a:t>
                      </a:r>
                      <a:endParaRPr lang="ja-JP" altLang="en-US" sz="1100" b="0" i="0" u="none" strike="noStrike">
                        <a:solidFill>
                          <a:srgbClr val="000000"/>
                        </a:solidFill>
                        <a:effectLst/>
                        <a:latin typeface="+mn-ea"/>
                        <a:ea typeface="+mn-ea"/>
                      </a:endParaRPr>
                    </a:p>
                  </a:txBody>
                  <a:tcPr marL="7620" marR="7620" marT="7620" marB="0" anchor="ctr">
                    <a:solidFill>
                      <a:schemeClr val="accent3">
                        <a:lumMod val="60000"/>
                        <a:lumOff val="40000"/>
                      </a:schemeClr>
                    </a:solidFill>
                  </a:tcPr>
                </a:tc>
                <a:tc>
                  <a:txBody>
                    <a:bodyPr/>
                    <a:lstStyle/>
                    <a:p>
                      <a:pPr algn="l" fontAlgn="ctr"/>
                      <a:r>
                        <a:rPr lang="ja-JP" altLang="en-US" sz="1100" u="none" strike="noStrike" dirty="0">
                          <a:effectLst/>
                          <a:latin typeface="+mn-ea"/>
                          <a:ea typeface="+mn-ea"/>
                        </a:rPr>
                        <a:t>観光防災</a:t>
                      </a:r>
                      <a:r>
                        <a:rPr lang="en-US" sz="1100" u="none" strike="noStrike" dirty="0">
                          <a:effectLst/>
                          <a:latin typeface="+mn-ea"/>
                          <a:ea typeface="+mn-ea"/>
                        </a:rPr>
                        <a:t>DX</a:t>
                      </a:r>
                      <a:endParaRPr lang="en-US" sz="1100" b="0" i="0" u="none" strike="noStrike" dirty="0">
                        <a:solidFill>
                          <a:srgbClr val="000000"/>
                        </a:solidFill>
                        <a:effectLst/>
                        <a:latin typeface="+mn-ea"/>
                        <a:ea typeface="+mn-ea"/>
                      </a:endParaRPr>
                    </a:p>
                  </a:txBody>
                  <a:tcPr marL="7620" marR="7620" marT="7620" marB="0" anchor="ctr">
                    <a:solidFill>
                      <a:schemeClr val="accent3">
                        <a:lumMod val="60000"/>
                        <a:lumOff val="40000"/>
                      </a:schemeClr>
                    </a:solidFill>
                  </a:tcPr>
                </a:tc>
                <a:tc>
                  <a:txBody>
                    <a:bodyPr/>
                    <a:lstStyle/>
                    <a:p>
                      <a:pPr algn="l" rtl="0" fontAlgn="ctr"/>
                      <a:r>
                        <a:rPr lang="zh-TW" altLang="en-US" sz="1100" u="none" strike="noStrike" dirty="0">
                          <a:effectLst/>
                          <a:latin typeface="游ゴシック" panose="020B0400000000000000" pitchFamily="50" charset="-128"/>
                          <a:ea typeface="游ゴシック" panose="020B0400000000000000" pitchFamily="50" charset="-128"/>
                        </a:rPr>
                        <a:t>観光</a:t>
                      </a:r>
                      <a:r>
                        <a:rPr lang="en-US" altLang="zh-TW" sz="1100" u="none" strike="noStrike" dirty="0">
                          <a:effectLst/>
                          <a:latin typeface="游ゴシック" panose="020B0400000000000000" pitchFamily="50" charset="-128"/>
                          <a:ea typeface="游ゴシック" panose="020B0400000000000000" pitchFamily="50" charset="-128"/>
                        </a:rPr>
                        <a:t>DX</a:t>
                      </a:r>
                      <a:r>
                        <a:rPr lang="zh-TW" altLang="en-US" sz="1100" u="none" strike="noStrike" dirty="0">
                          <a:effectLst/>
                          <a:latin typeface="游ゴシック" panose="020B0400000000000000" pitchFamily="50" charset="-128"/>
                          <a:ea typeface="游ゴシック" panose="020B0400000000000000" pitchFamily="50" charset="-128"/>
                        </a:rPr>
                        <a:t>、特別講演等　　　　　　　　　　　　　   </a:t>
                      </a:r>
                      <a:endParaRPr lang="zh-TW"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accent3">
                        <a:lumMod val="60000"/>
                        <a:lumOff val="40000"/>
                      </a:schemeClr>
                    </a:solidFill>
                  </a:tcPr>
                </a:tc>
                <a:extLst>
                  <a:ext uri="{0D108BD9-81ED-4DB2-BD59-A6C34878D82A}">
                    <a16:rowId xmlns:a16="http://schemas.microsoft.com/office/drawing/2014/main" val="1359079444"/>
                  </a:ext>
                </a:extLst>
              </a:tr>
              <a:tr h="228600">
                <a:tc vMerge="1">
                  <a:txBody>
                    <a:bodyPr/>
                    <a:lstStyle/>
                    <a:p>
                      <a:endParaRPr kumimoji="1" lang="ja-JP" altLang="en-US"/>
                    </a:p>
                  </a:txBody>
                  <a:tcPr/>
                </a:tc>
                <a:tc>
                  <a:txBody>
                    <a:bodyPr/>
                    <a:lstStyle/>
                    <a:p>
                      <a:pPr algn="ctr" fontAlgn="ctr"/>
                      <a:r>
                        <a:rPr lang="ja-JP" altLang="en-US" sz="1100" u="none" strike="noStrike">
                          <a:effectLst/>
                          <a:latin typeface="+mn-ea"/>
                          <a:ea typeface="+mn-ea"/>
                        </a:rPr>
                        <a:t>⑱</a:t>
                      </a:r>
                      <a:endParaRPr lang="ja-JP" altLang="en-US" sz="1100" b="0" i="0" u="none" strike="noStrike">
                        <a:solidFill>
                          <a:srgbClr val="000000"/>
                        </a:solidFill>
                        <a:effectLst/>
                        <a:latin typeface="+mn-ea"/>
                        <a:ea typeface="+mn-ea"/>
                      </a:endParaRPr>
                    </a:p>
                  </a:txBody>
                  <a:tcPr marL="7620" marR="7620" marT="7620" marB="0" anchor="ctr">
                    <a:solidFill>
                      <a:schemeClr val="accent3">
                        <a:lumMod val="60000"/>
                        <a:lumOff val="40000"/>
                      </a:schemeClr>
                    </a:solidFill>
                  </a:tcPr>
                </a:tc>
                <a:tc>
                  <a:txBody>
                    <a:bodyPr/>
                    <a:lstStyle/>
                    <a:p>
                      <a:pPr algn="l" fontAlgn="ctr"/>
                      <a:r>
                        <a:rPr lang="ja-JP" altLang="en-US" sz="1100" u="none" strike="noStrike" dirty="0">
                          <a:effectLst/>
                          <a:latin typeface="+mn-ea"/>
                          <a:ea typeface="+mn-ea"/>
                        </a:rPr>
                        <a:t>防災</a:t>
                      </a:r>
                      <a:r>
                        <a:rPr lang="en-US" sz="1100" u="none" strike="noStrike" dirty="0">
                          <a:effectLst/>
                          <a:latin typeface="+mn-ea"/>
                          <a:ea typeface="+mn-ea"/>
                        </a:rPr>
                        <a:t>DX</a:t>
                      </a:r>
                      <a:endParaRPr lang="en-US" sz="1100" b="0" i="0" u="none" strike="noStrike" dirty="0">
                        <a:solidFill>
                          <a:srgbClr val="000000"/>
                        </a:solidFill>
                        <a:effectLst/>
                        <a:latin typeface="+mn-ea"/>
                        <a:ea typeface="+mn-ea"/>
                      </a:endParaRPr>
                    </a:p>
                  </a:txBody>
                  <a:tcPr marL="7620" marR="7620" marT="7620" marB="0" anchor="ctr">
                    <a:solidFill>
                      <a:schemeClr val="accent3">
                        <a:lumMod val="60000"/>
                        <a:lumOff val="40000"/>
                      </a:schemeClr>
                    </a:solidFill>
                  </a:tcPr>
                </a:tc>
                <a:tc>
                  <a:txBody>
                    <a:bodyPr/>
                    <a:lstStyle/>
                    <a:p>
                      <a:pPr algn="l" rtl="0" fontAlgn="ctr"/>
                      <a:r>
                        <a:rPr lang="ja-JP" altLang="en-US" sz="1100" u="none" strike="noStrike" dirty="0">
                          <a:effectLst/>
                          <a:latin typeface="+mn-ea"/>
                          <a:ea typeface="+mn-ea"/>
                        </a:rPr>
                        <a:t>阿蘇山上の防災</a:t>
                      </a:r>
                      <a:r>
                        <a:rPr lang="en-US" altLang="ja-JP" sz="1100" u="none" strike="noStrike" dirty="0">
                          <a:effectLst/>
                          <a:latin typeface="+mn-ea"/>
                          <a:ea typeface="+mn-ea"/>
                        </a:rPr>
                        <a:t>DX,</a:t>
                      </a:r>
                      <a:r>
                        <a:rPr lang="ja-JP" altLang="en-US" sz="1100" u="none" strike="noStrike" dirty="0">
                          <a:effectLst/>
                          <a:latin typeface="+mn-ea"/>
                          <a:ea typeface="+mn-ea"/>
                        </a:rPr>
                        <a:t>特別講演等　　　　　　　　　  </a:t>
                      </a:r>
                      <a:endParaRPr lang="ja-JP" altLang="en-US" sz="1100" b="0" i="0" u="none" strike="noStrike" dirty="0">
                        <a:solidFill>
                          <a:srgbClr val="000000"/>
                        </a:solidFill>
                        <a:effectLst/>
                        <a:latin typeface="+mn-ea"/>
                        <a:ea typeface="+mn-ea"/>
                      </a:endParaRPr>
                    </a:p>
                  </a:txBody>
                  <a:tcPr marL="7620" marR="7620" marT="7620" marB="0" anchor="ctr">
                    <a:solidFill>
                      <a:schemeClr val="accent3">
                        <a:lumMod val="60000"/>
                        <a:lumOff val="40000"/>
                      </a:schemeClr>
                    </a:solidFill>
                  </a:tcPr>
                </a:tc>
                <a:extLst>
                  <a:ext uri="{0D108BD9-81ED-4DB2-BD59-A6C34878D82A}">
                    <a16:rowId xmlns:a16="http://schemas.microsoft.com/office/drawing/2014/main" val="848581118"/>
                  </a:ext>
                </a:extLst>
              </a:tr>
              <a:tr h="236220">
                <a:tc vMerge="1">
                  <a:txBody>
                    <a:bodyPr/>
                    <a:lstStyle/>
                    <a:p>
                      <a:endParaRPr kumimoji="1" lang="ja-JP" altLang="en-US"/>
                    </a:p>
                  </a:txBody>
                  <a:tcPr/>
                </a:tc>
                <a:tc>
                  <a:txBody>
                    <a:bodyPr/>
                    <a:lstStyle/>
                    <a:p>
                      <a:pPr algn="ctr" fontAlgn="ctr"/>
                      <a:r>
                        <a:rPr lang="ja-JP" altLang="en-US" sz="1100" u="none" strike="noStrike" dirty="0">
                          <a:effectLst/>
                          <a:latin typeface="+mn-ea"/>
                          <a:ea typeface="+mn-ea"/>
                        </a:rPr>
                        <a:t>⑲</a:t>
                      </a:r>
                      <a:endParaRPr lang="ja-JP" altLang="en-US" sz="1100" b="0" i="0" u="none" strike="noStrike" dirty="0">
                        <a:solidFill>
                          <a:srgbClr val="000000"/>
                        </a:solidFill>
                        <a:effectLst/>
                        <a:latin typeface="+mn-ea"/>
                        <a:ea typeface="+mn-ea"/>
                      </a:endParaRPr>
                    </a:p>
                  </a:txBody>
                  <a:tcPr marL="7620" marR="7620" marT="7620" marB="0" anchor="ctr">
                    <a:solidFill>
                      <a:schemeClr val="accent3">
                        <a:lumMod val="60000"/>
                        <a:lumOff val="40000"/>
                      </a:schemeClr>
                    </a:solidFill>
                  </a:tcPr>
                </a:tc>
                <a:tc>
                  <a:txBody>
                    <a:bodyPr/>
                    <a:lstStyle/>
                    <a:p>
                      <a:pPr algn="l" fontAlgn="ctr"/>
                      <a:r>
                        <a:rPr lang="ja-JP" altLang="en-US" sz="1100" u="none" strike="noStrike" dirty="0">
                          <a:effectLst/>
                          <a:latin typeface="+mn-ea"/>
                          <a:ea typeface="+mn-ea"/>
                        </a:rPr>
                        <a:t>写真</a:t>
                      </a:r>
                      <a:endParaRPr lang="ja-JP" altLang="en-US" sz="1100" b="0" i="0" u="none" strike="noStrike" dirty="0">
                        <a:solidFill>
                          <a:srgbClr val="000000"/>
                        </a:solidFill>
                        <a:effectLst/>
                        <a:latin typeface="+mn-ea"/>
                        <a:ea typeface="+mn-ea"/>
                      </a:endParaRPr>
                    </a:p>
                  </a:txBody>
                  <a:tcPr marL="7620" marR="7620" marT="7620" marB="0" anchor="ctr">
                    <a:solidFill>
                      <a:schemeClr val="accent3">
                        <a:lumMod val="60000"/>
                        <a:lumOff val="40000"/>
                      </a:schemeClr>
                    </a:solidFill>
                  </a:tcPr>
                </a:tc>
                <a:tc>
                  <a:txBody>
                    <a:bodyPr/>
                    <a:lstStyle/>
                    <a:p>
                      <a:pPr algn="l" rtl="0" fontAlgn="ctr"/>
                      <a:r>
                        <a:rPr lang="zh-TW" altLang="en-US" sz="1100" u="none" strike="noStrike" dirty="0">
                          <a:effectLst/>
                          <a:latin typeface="游ゴシック" panose="020B0400000000000000" pitchFamily="50" charset="-128"/>
                          <a:ea typeface="游ゴシック" panose="020B0400000000000000" pitchFamily="50" charset="-128"/>
                        </a:rPr>
                        <a:t>写真基礎講座、実習等　　　　　　　　　　　　　</a:t>
                      </a:r>
                      <a:endParaRPr lang="zh-TW"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accent3">
                        <a:lumMod val="60000"/>
                        <a:lumOff val="40000"/>
                      </a:schemeClr>
                    </a:solidFill>
                  </a:tcPr>
                </a:tc>
                <a:extLst>
                  <a:ext uri="{0D108BD9-81ED-4DB2-BD59-A6C34878D82A}">
                    <a16:rowId xmlns:a16="http://schemas.microsoft.com/office/drawing/2014/main" val="1900675761"/>
                  </a:ext>
                </a:extLst>
              </a:tr>
            </a:tbl>
          </a:graphicData>
        </a:graphic>
      </p:graphicFrame>
    </p:spTree>
    <p:extLst>
      <p:ext uri="{BB962C8B-B14F-4D97-AF65-F5344CB8AC3E}">
        <p14:creationId xmlns:p14="http://schemas.microsoft.com/office/powerpoint/2010/main" val="316178891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16200</TotalTime>
  <Words>608</Words>
  <Application>Microsoft Office PowerPoint</Application>
  <PresentationFormat>ユーザー設定</PresentationFormat>
  <Paragraphs>119</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游ゴシック</vt:lpstr>
      <vt:lpstr>游明朝</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katsunori toyomura</dc:creator>
  <cp:lastModifiedBy>katsunori toyomura</cp:lastModifiedBy>
  <cp:revision>6</cp:revision>
  <cp:lastPrinted>2022-06-24T06:23:28Z</cp:lastPrinted>
  <dcterms:created xsi:type="dcterms:W3CDTF">2022-06-05T00:50:28Z</dcterms:created>
  <dcterms:modified xsi:type="dcterms:W3CDTF">2022-06-24T08:36:06Z</dcterms:modified>
</cp:coreProperties>
</file>